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23"/>
  </p:notesMasterIdLst>
  <p:sldIdLst>
    <p:sldId id="256" r:id="rId2"/>
    <p:sldId id="339" r:id="rId3"/>
    <p:sldId id="452" r:id="rId4"/>
    <p:sldId id="456" r:id="rId5"/>
    <p:sldId id="457" r:id="rId6"/>
    <p:sldId id="458" r:id="rId7"/>
    <p:sldId id="453" r:id="rId8"/>
    <p:sldId id="454" r:id="rId9"/>
    <p:sldId id="459" r:id="rId10"/>
    <p:sldId id="455" r:id="rId11"/>
    <p:sldId id="460" r:id="rId12"/>
    <p:sldId id="461" r:id="rId13"/>
    <p:sldId id="462" r:id="rId14"/>
    <p:sldId id="463" r:id="rId15"/>
    <p:sldId id="464" r:id="rId16"/>
    <p:sldId id="465" r:id="rId17"/>
    <p:sldId id="466" r:id="rId18"/>
    <p:sldId id="469" r:id="rId19"/>
    <p:sldId id="467" r:id="rId20"/>
    <p:sldId id="468" r:id="rId21"/>
    <p:sldId id="26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6701"/>
    <a:srgbClr val="E5E9F5"/>
    <a:srgbClr val="E7EDF8"/>
    <a:srgbClr val="E5EAF6"/>
    <a:srgbClr val="E2EBF4"/>
    <a:srgbClr val="E4EDF6"/>
    <a:srgbClr val="FFEEDC"/>
    <a:srgbClr val="E1F3FD"/>
    <a:srgbClr val="E9DEEE"/>
    <a:srgbClr val="2661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72" autoAdjust="0"/>
    <p:restoredTop sz="82162" autoAdjust="0"/>
  </p:normalViewPr>
  <p:slideViewPr>
    <p:cSldViewPr snapToGrid="0">
      <p:cViewPr varScale="1">
        <p:scale>
          <a:sx n="65" d="100"/>
          <a:sy n="65" d="100"/>
        </p:scale>
        <p:origin x="8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4BFA0-3787-46D7-B0A5-0585D3DDF8FA}" type="datetimeFigureOut">
              <a:rPr lang="zh-CN" altLang="en-US" smtClean="0"/>
              <a:t>2016/6/29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99FAFD-2A89-4D69-A9F0-7B2475F87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445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 smtClean="0"/>
              <a:t>cat</a:t>
            </a:r>
          </a:p>
          <a:p>
            <a:r>
              <a:rPr lang="zh-CN" altLang="zh-CN" dirty="0" smtClean="0"/>
              <a:t>使用方法：hadoop fs -cat URI [URI …]</a:t>
            </a:r>
          </a:p>
          <a:p>
            <a:r>
              <a:rPr lang="zh-CN" altLang="zh-CN" dirty="0" smtClean="0"/>
              <a:t>将路径指定文件的内容输出到stdout 。</a:t>
            </a:r>
          </a:p>
          <a:p>
            <a:r>
              <a:rPr lang="zh-CN" altLang="zh-CN" dirty="0" smtClean="0"/>
              <a:t>示例：</a:t>
            </a:r>
          </a:p>
          <a:p>
            <a:r>
              <a:rPr lang="zh-CN" altLang="zh-CN" dirty="0" smtClean="0"/>
              <a:t>hadoop fs -cat hdfs://host1:port1/file1 hdfs://host2:port2/file2</a:t>
            </a:r>
          </a:p>
          <a:p>
            <a:r>
              <a:rPr lang="zh-CN" altLang="zh-CN" dirty="0" smtClean="0"/>
              <a:t>hadoop fs -cat file:///file3 /user/hadoop/file4</a:t>
            </a:r>
          </a:p>
          <a:p>
            <a:r>
              <a:rPr lang="zh-CN" altLang="zh-CN" dirty="0" smtClean="0"/>
              <a:t>返回值：</a:t>
            </a:r>
          </a:p>
          <a:p>
            <a:r>
              <a:rPr lang="zh-CN" altLang="zh-CN" dirty="0" smtClean="0"/>
              <a:t>成功返回0，失败返回-1。</a:t>
            </a:r>
          </a:p>
          <a:p>
            <a:r>
              <a:rPr lang="zh-CN" altLang="zh-CN" dirty="0" smtClean="0"/>
              <a:t>chgrp</a:t>
            </a:r>
          </a:p>
          <a:p>
            <a:r>
              <a:rPr lang="zh-CN" altLang="zh-CN" dirty="0" smtClean="0"/>
              <a:t>使用方法：hadoop fs -chgrp [-R] GROUP URI [URI …] Change group association of files. With -R , make the change recursively through the directory structure. The user must be the owner of files, or else a super-user. Additional information is in the Permissions User Guide . --&gt;</a:t>
            </a:r>
          </a:p>
          <a:p>
            <a:r>
              <a:rPr lang="zh-CN" altLang="zh-CN" dirty="0" smtClean="0"/>
              <a:t>改变文件所属的组。使用-R 将使改变在目录结构下递归进行。命令的使用者必须是 文件的所有者或者超级用户。更多的信息请参见HDFS 权限用户指南 。</a:t>
            </a:r>
          </a:p>
          <a:p>
            <a:r>
              <a:rPr lang="zh-CN" altLang="zh-CN" dirty="0" smtClean="0"/>
              <a:t>chmod</a:t>
            </a:r>
          </a:p>
          <a:p>
            <a:r>
              <a:rPr lang="zh-CN" altLang="zh-CN" dirty="0" smtClean="0"/>
              <a:t>使用方法：hadoop fs -chmod [-R] &lt;MODE[,MODE]... | OCTALMODE&gt; URI [URI …]</a:t>
            </a:r>
          </a:p>
          <a:p>
            <a:r>
              <a:rPr lang="zh-CN" altLang="zh-CN" dirty="0" smtClean="0"/>
              <a:t>改变文件的权限。使用-R 将使改变在目录结构下递归进行。命令的使用者必须是文 件的所有者或者超级用户。更多的信息请参见HDFS 权限用户指南 。</a:t>
            </a:r>
          </a:p>
          <a:p>
            <a:r>
              <a:rPr lang="zh-CN" altLang="zh-CN" dirty="0" smtClean="0"/>
              <a:t>chown</a:t>
            </a:r>
          </a:p>
          <a:p>
            <a:r>
              <a:rPr lang="zh-CN" altLang="zh-CN" dirty="0" smtClean="0"/>
              <a:t>使用方法：hadoop fs -chown [-R] [OWNER][:[GROUP]] URI [URI ]</a:t>
            </a:r>
          </a:p>
          <a:p>
            <a:r>
              <a:rPr lang="zh-CN" altLang="zh-CN" dirty="0" smtClean="0"/>
              <a:t>改变文件的拥有者。使用-R 将使改变在目录结构下递归进行。命令的使用者必须是 超级用户。更多的信息请参见HDFS 权限用户指南 。</a:t>
            </a:r>
          </a:p>
          <a:p>
            <a:r>
              <a:rPr lang="zh-CN" altLang="zh-CN" dirty="0" smtClean="0"/>
              <a:t>copyFromLocal</a:t>
            </a:r>
          </a:p>
          <a:p>
            <a:r>
              <a:rPr lang="zh-CN" altLang="zh-CN" dirty="0" smtClean="0"/>
              <a:t>使用方法：hadoop fs -copyFromLocal &lt;localsrc&gt; URI</a:t>
            </a:r>
          </a:p>
          <a:p>
            <a:r>
              <a:rPr lang="zh-CN" altLang="zh-CN" dirty="0" smtClean="0"/>
              <a:t>除了限定源路径是一个本地文件外，和put 命 令相似。</a:t>
            </a:r>
          </a:p>
          <a:p>
            <a:r>
              <a:rPr lang="zh-CN" altLang="zh-CN" dirty="0" smtClean="0"/>
              <a:t>copyToLocal</a:t>
            </a:r>
          </a:p>
          <a:p>
            <a:r>
              <a:rPr lang="zh-CN" altLang="zh-CN" dirty="0" smtClean="0"/>
              <a:t>使用方法：hadoop fs -copyToLocal [-ignorecrc] [-crc] URI &lt;localdst&gt;</a:t>
            </a:r>
          </a:p>
          <a:p>
            <a:r>
              <a:rPr lang="zh-CN" altLang="zh-CN" dirty="0" smtClean="0"/>
              <a:t>除了限定目标路径是一个本地文件外，和get 命 令类似。</a:t>
            </a:r>
          </a:p>
          <a:p>
            <a:r>
              <a:rPr lang="zh-CN" altLang="zh-CN" dirty="0" smtClean="0"/>
              <a:t>cp</a:t>
            </a:r>
          </a:p>
          <a:p>
            <a:r>
              <a:rPr lang="zh-CN" altLang="zh-CN" dirty="0" smtClean="0"/>
              <a:t>使用方法：hadoop fs -cp URI [URI …] &lt;dest&gt;</a:t>
            </a:r>
          </a:p>
          <a:p>
            <a:r>
              <a:rPr lang="zh-CN" altLang="zh-CN" dirty="0" smtClean="0"/>
              <a:t>将文件从源路径复制到目标路径。这个命令允许有多个源路径，此时目标路径必须是一个目录。</a:t>
            </a:r>
          </a:p>
          <a:p>
            <a:r>
              <a:rPr lang="zh-CN" altLang="zh-CN" dirty="0" smtClean="0"/>
              <a:t>示例：</a:t>
            </a:r>
          </a:p>
          <a:p>
            <a:r>
              <a:rPr lang="zh-CN" altLang="zh-CN" dirty="0" smtClean="0"/>
              <a:t>hadoop fs -cp /user/hadoop/file1 /user/hadoop/file2</a:t>
            </a:r>
          </a:p>
          <a:p>
            <a:r>
              <a:rPr lang="zh-CN" altLang="zh-CN" dirty="0" smtClean="0"/>
              <a:t>hadoop fs -cp /user/hadoop/file1 /user/hadoop/file2 /user/hadoop/dir</a:t>
            </a:r>
          </a:p>
          <a:p>
            <a:r>
              <a:rPr lang="zh-CN" altLang="zh-CN" dirty="0" smtClean="0"/>
              <a:t>返回值：</a:t>
            </a:r>
          </a:p>
          <a:p>
            <a:r>
              <a:rPr lang="zh-CN" altLang="zh-CN" dirty="0" smtClean="0"/>
              <a:t>成功返回0，失败返回-1。</a:t>
            </a:r>
          </a:p>
          <a:p>
            <a:r>
              <a:rPr lang="zh-CN" altLang="zh-CN" dirty="0" smtClean="0"/>
              <a:t>du</a:t>
            </a:r>
          </a:p>
          <a:p>
            <a:r>
              <a:rPr lang="zh-CN" altLang="zh-CN" dirty="0" smtClean="0"/>
              <a:t>使用方法：hadoop fs -du URI [URI …]</a:t>
            </a:r>
          </a:p>
          <a:p>
            <a:r>
              <a:rPr lang="zh-CN" altLang="zh-CN" dirty="0" smtClean="0"/>
              <a:t>显示目录中所有文件的大小，或者当只指定一个文件时，显示此文件的大小。</a:t>
            </a:r>
          </a:p>
          <a:p>
            <a:r>
              <a:rPr lang="zh-CN" altLang="zh-CN" dirty="0" smtClean="0"/>
              <a:t>示例：</a:t>
            </a:r>
          </a:p>
          <a:p>
            <a:r>
              <a:rPr lang="zh-CN" altLang="zh-CN" dirty="0" smtClean="0"/>
              <a:t>hadoop fs -du /user/hadoop/dir1 /user/hadoop/file1 hdfs://host:port/user/hadoop/dir1</a:t>
            </a:r>
          </a:p>
          <a:p>
            <a:r>
              <a:rPr lang="zh-CN" altLang="zh-CN" dirty="0" smtClean="0"/>
              <a:t>返回值：</a:t>
            </a:r>
          </a:p>
          <a:p>
            <a:r>
              <a:rPr lang="zh-CN" altLang="zh-CN" dirty="0" smtClean="0"/>
              <a:t>成功返回0，失败返回-1。</a:t>
            </a:r>
          </a:p>
          <a:p>
            <a:r>
              <a:rPr lang="zh-CN" altLang="zh-CN" dirty="0" smtClean="0"/>
              <a:t>dus</a:t>
            </a:r>
          </a:p>
          <a:p>
            <a:r>
              <a:rPr lang="zh-CN" altLang="zh-CN" dirty="0" smtClean="0"/>
              <a:t>使用方法：hadoop fs -dus &lt;args&gt;</a:t>
            </a:r>
          </a:p>
          <a:p>
            <a:r>
              <a:rPr lang="zh-CN" altLang="zh-CN" dirty="0" smtClean="0"/>
              <a:t>显示文件的大小。</a:t>
            </a:r>
          </a:p>
          <a:p>
            <a:r>
              <a:rPr lang="zh-CN" altLang="zh-CN" dirty="0" smtClean="0"/>
              <a:t>expunge</a:t>
            </a:r>
          </a:p>
          <a:p>
            <a:r>
              <a:rPr lang="zh-CN" altLang="zh-CN" dirty="0" smtClean="0"/>
              <a:t>使用方法：hadoop fs -expunge</a:t>
            </a:r>
          </a:p>
          <a:p>
            <a:r>
              <a:rPr lang="zh-CN" altLang="zh-CN" dirty="0" smtClean="0"/>
              <a:t>清空回收站。请参考HDFS 设计 文档以获取更多关于回收站特性的信息。</a:t>
            </a:r>
          </a:p>
          <a:p>
            <a:r>
              <a:rPr lang="zh-CN" altLang="zh-CN" dirty="0" smtClean="0"/>
              <a:t>get</a:t>
            </a:r>
          </a:p>
          <a:p>
            <a:r>
              <a:rPr lang="zh-CN" altLang="zh-CN" dirty="0" smtClean="0"/>
              <a:t>使用方法：hadoop fs -get [-ignorecrc] [-crc] &lt;src&gt; &lt;localdst&gt;</a:t>
            </a:r>
          </a:p>
          <a:p>
            <a:r>
              <a:rPr lang="zh-CN" altLang="zh-CN" dirty="0" smtClean="0"/>
              <a:t>复制文件到本地文件系统。可用-ignorecrc 选项复制CRC校验失败的文 件。使用-crc 选项复制文件以及CRC信息。</a:t>
            </a:r>
          </a:p>
          <a:p>
            <a:r>
              <a:rPr lang="zh-CN" altLang="zh-CN" dirty="0" smtClean="0"/>
              <a:t>示例：</a:t>
            </a:r>
          </a:p>
          <a:p>
            <a:r>
              <a:rPr lang="zh-CN" altLang="zh-CN" dirty="0" smtClean="0"/>
              <a:t>hadoop fs -get /user/hadoop/file localfile</a:t>
            </a:r>
          </a:p>
          <a:p>
            <a:r>
              <a:rPr lang="zh-CN" altLang="zh-CN" dirty="0" smtClean="0"/>
              <a:t>hadoop fs -get hdfs://host:port/user/hadoop/file localfile</a:t>
            </a:r>
          </a:p>
          <a:p>
            <a:r>
              <a:rPr lang="zh-CN" altLang="zh-CN" dirty="0" smtClean="0"/>
              <a:t>返回值：</a:t>
            </a:r>
          </a:p>
          <a:p>
            <a:r>
              <a:rPr lang="zh-CN" altLang="zh-CN" dirty="0" smtClean="0"/>
              <a:t>成功返回0，失败返回-1。</a:t>
            </a:r>
          </a:p>
          <a:p>
            <a:r>
              <a:rPr lang="zh-CN" altLang="zh-CN" dirty="0" smtClean="0"/>
              <a:t>getmerge</a:t>
            </a:r>
          </a:p>
          <a:p>
            <a:r>
              <a:rPr lang="zh-CN" altLang="zh-CN" dirty="0" smtClean="0"/>
              <a:t>使用方法：hadoop fs -getmerge &lt;src&gt; &lt;localdst&gt; [addnl]</a:t>
            </a:r>
          </a:p>
          <a:p>
            <a:r>
              <a:rPr lang="zh-CN" altLang="zh-CN" dirty="0" smtClean="0"/>
              <a:t>接受一个源目录和一个目标文件作为输入，并且将源目录中所有的文件连接成本地目标文件。addnl 是 可选的，用于指定在每个文件结尾添加一个换行符。</a:t>
            </a:r>
          </a:p>
          <a:p>
            <a:r>
              <a:rPr lang="zh-CN" altLang="zh-CN" dirty="0" smtClean="0"/>
              <a:t>ls</a:t>
            </a:r>
          </a:p>
          <a:p>
            <a:r>
              <a:rPr lang="zh-CN" altLang="zh-CN" dirty="0" smtClean="0"/>
              <a:t>使用方法：hadoop fs -ls &lt;args&gt;</a:t>
            </a:r>
          </a:p>
          <a:p>
            <a:r>
              <a:rPr lang="zh-CN" altLang="zh-CN" dirty="0" smtClean="0"/>
              <a:t>如果是文件，则按照如下格式返回文件信息：</a:t>
            </a:r>
          </a:p>
          <a:p>
            <a:r>
              <a:rPr lang="zh-CN" altLang="zh-CN" dirty="0" smtClean="0"/>
              <a:t>文件名 &lt;副本数&gt; 文件大小 修改日期 修改时间 权限 用户ID 组ID</a:t>
            </a:r>
          </a:p>
          <a:p>
            <a:r>
              <a:rPr lang="zh-CN" altLang="zh-CN" dirty="0" smtClean="0"/>
              <a:t>如果是目录，则返回它直接子文件的一个列表，就像在Unix中一样。目录返回列表的信息如下：</a:t>
            </a:r>
          </a:p>
          <a:p>
            <a:r>
              <a:rPr lang="zh-CN" altLang="zh-CN" dirty="0" smtClean="0"/>
              <a:t>目录名 &lt;dir&gt; 修改日期 修改时间 权限 用户ID 组ID</a:t>
            </a:r>
          </a:p>
          <a:p>
            <a:r>
              <a:rPr lang="zh-CN" altLang="zh-CN" dirty="0" smtClean="0"/>
              <a:t>示例：</a:t>
            </a:r>
          </a:p>
          <a:p>
            <a:r>
              <a:rPr lang="zh-CN" altLang="zh-CN" dirty="0" smtClean="0"/>
              <a:t>hadoop fs -ls /user/hadoop/file1 /user/hadoop/file2 hdfs://host:port/user/hadoop/dir1 /nonexistentfile</a:t>
            </a:r>
          </a:p>
          <a:p>
            <a:r>
              <a:rPr lang="zh-CN" altLang="zh-CN" dirty="0" smtClean="0"/>
              <a:t>返回值：</a:t>
            </a:r>
          </a:p>
          <a:p>
            <a:r>
              <a:rPr lang="zh-CN" altLang="zh-CN" dirty="0" smtClean="0"/>
              <a:t>成功返回0，失败返回-1。</a:t>
            </a:r>
          </a:p>
          <a:p>
            <a:r>
              <a:rPr lang="zh-CN" altLang="zh-CN" dirty="0" smtClean="0"/>
              <a:t>lsr</a:t>
            </a:r>
          </a:p>
          <a:p>
            <a:r>
              <a:rPr lang="zh-CN" altLang="zh-CN" dirty="0" smtClean="0"/>
              <a:t>使用方法：hadoop fs -lsr &lt;args&gt;</a:t>
            </a:r>
          </a:p>
          <a:p>
            <a:r>
              <a:rPr lang="zh-CN" altLang="zh-CN" dirty="0" smtClean="0"/>
              <a:t>ls 命令的递归版本。类似于Unix中的ls -R 。</a:t>
            </a:r>
          </a:p>
          <a:p>
            <a:r>
              <a:rPr lang="zh-CN" altLang="zh-CN" dirty="0" smtClean="0"/>
              <a:t>mkdir</a:t>
            </a:r>
          </a:p>
          <a:p>
            <a:r>
              <a:rPr lang="zh-CN" altLang="zh-CN" dirty="0" smtClean="0"/>
              <a:t>使用方法：hadoop fs -mkdir &lt;paths&gt;</a:t>
            </a:r>
          </a:p>
          <a:p>
            <a:r>
              <a:rPr lang="zh-CN" altLang="zh-CN" dirty="0" smtClean="0"/>
              <a:t>接受路径指定的uri作为参数，创建这些目录。其行为类似于Unix的mkdir -p，它会创建路径中的各级父目录。</a:t>
            </a:r>
          </a:p>
          <a:p>
            <a:r>
              <a:rPr lang="zh-CN" altLang="zh-CN" dirty="0" smtClean="0"/>
              <a:t>示例：</a:t>
            </a:r>
          </a:p>
          <a:p>
            <a:r>
              <a:rPr lang="zh-CN" altLang="zh-CN" dirty="0" smtClean="0"/>
              <a:t>hadoop fs -mkdir /user/hadoop/dir1 /user/hadoop/dir2</a:t>
            </a:r>
          </a:p>
          <a:p>
            <a:r>
              <a:rPr lang="zh-CN" altLang="zh-CN" dirty="0" smtClean="0"/>
              <a:t>hadoop fs -mkdir hdfs://host1:port1/user/hadoop/dir hdfs://host2:port2/user/hadoop/dir</a:t>
            </a:r>
          </a:p>
          <a:p>
            <a:r>
              <a:rPr lang="zh-CN" altLang="zh-CN" dirty="0" smtClean="0"/>
              <a:t>返回值：</a:t>
            </a:r>
          </a:p>
          <a:p>
            <a:r>
              <a:rPr lang="zh-CN" altLang="zh-CN" dirty="0" smtClean="0"/>
              <a:t>成功返回0，失败返回-1。</a:t>
            </a:r>
          </a:p>
          <a:p>
            <a:r>
              <a:rPr lang="zh-CN" altLang="zh-CN" dirty="0" smtClean="0"/>
              <a:t>movefromLocal</a:t>
            </a:r>
          </a:p>
          <a:p>
            <a:r>
              <a:rPr lang="zh-CN" altLang="zh-CN" dirty="0" smtClean="0"/>
              <a:t>使用方法：dfs -moveFromLocal &lt;src&gt; &lt;dst&gt;</a:t>
            </a:r>
          </a:p>
          <a:p>
            <a:r>
              <a:rPr lang="zh-CN" altLang="zh-CN" dirty="0" smtClean="0"/>
              <a:t>输出一个”not implemented“信息。</a:t>
            </a:r>
          </a:p>
          <a:p>
            <a:r>
              <a:rPr lang="zh-CN" altLang="zh-CN" dirty="0" smtClean="0"/>
              <a:t>mv</a:t>
            </a:r>
          </a:p>
          <a:p>
            <a:r>
              <a:rPr lang="zh-CN" altLang="zh-CN" dirty="0" smtClean="0"/>
              <a:t>使用方法：hadoop fs -mv URI [URI …] &lt;dest&gt;</a:t>
            </a:r>
          </a:p>
          <a:p>
            <a:r>
              <a:rPr lang="zh-CN" altLang="zh-CN" dirty="0" smtClean="0"/>
              <a:t>将文件从源路径移动到目标路径。这个命令允许有多个源路径，此时目标路径必须是一个目录。不允许在不同的文件系统间移动文件。</a:t>
            </a:r>
          </a:p>
          <a:p>
            <a:r>
              <a:rPr lang="zh-CN" altLang="zh-CN" dirty="0" smtClean="0"/>
              <a:t>示例：</a:t>
            </a:r>
          </a:p>
          <a:p>
            <a:r>
              <a:rPr lang="zh-CN" altLang="zh-CN" dirty="0" smtClean="0"/>
              <a:t>hadoop fs -mv /user/hadoop/file1 /user/hadoop/file2</a:t>
            </a:r>
          </a:p>
          <a:p>
            <a:r>
              <a:rPr lang="zh-CN" altLang="zh-CN" dirty="0" smtClean="0"/>
              <a:t>hadoop fs -mv hdfs://host:port/file1 hdfs://host:port/file2 hdfs://host:port/file3 hdfs://host:port/dir1</a:t>
            </a:r>
          </a:p>
          <a:p>
            <a:r>
              <a:rPr lang="zh-CN" altLang="zh-CN" dirty="0" smtClean="0"/>
              <a:t>返回值：</a:t>
            </a:r>
          </a:p>
          <a:p>
            <a:r>
              <a:rPr lang="zh-CN" altLang="zh-CN" dirty="0" smtClean="0"/>
              <a:t>成功返回0，失败返回-1。</a:t>
            </a:r>
          </a:p>
          <a:p>
            <a:r>
              <a:rPr lang="zh-CN" altLang="zh-CN" dirty="0" smtClean="0"/>
              <a:t>put</a:t>
            </a:r>
          </a:p>
          <a:p>
            <a:r>
              <a:rPr lang="zh-CN" altLang="zh-CN" dirty="0" smtClean="0"/>
              <a:t>使用方法：hadoop fs -put &lt;localsrc&gt; ... &lt;dst&gt;</a:t>
            </a:r>
          </a:p>
          <a:p>
            <a:r>
              <a:rPr lang="zh-CN" altLang="zh-CN" dirty="0" smtClean="0"/>
              <a:t>从本地文件系统中复制单个或多个源路径到目标文件系统。也支持从标准输入中读取输入写入目标文件系统。</a:t>
            </a:r>
          </a:p>
          <a:p>
            <a:r>
              <a:rPr lang="zh-CN" altLang="zh-CN" dirty="0" smtClean="0"/>
              <a:t>hadoop fs -put localfile /user/hadoop/hadoopfile</a:t>
            </a:r>
          </a:p>
          <a:p>
            <a:r>
              <a:rPr lang="zh-CN" altLang="zh-CN" dirty="0" smtClean="0"/>
              <a:t>hadoop fs -put localfile1 localfile2 /user/hadoop/hadoopdir</a:t>
            </a:r>
          </a:p>
          <a:p>
            <a:r>
              <a:rPr lang="zh-CN" altLang="zh-CN" dirty="0" smtClean="0"/>
              <a:t>hadoop fs -put localfile hdfs://host:port/hadoop/hadoopfile</a:t>
            </a:r>
          </a:p>
          <a:p>
            <a:r>
              <a:rPr lang="zh-CN" altLang="zh-CN" dirty="0" smtClean="0"/>
              <a:t>hadoop fs -put - hdfs://host:port/hadoop/hadoopfile</a:t>
            </a:r>
          </a:p>
          <a:p>
            <a:r>
              <a:rPr lang="zh-CN" altLang="zh-CN" dirty="0" smtClean="0"/>
              <a:t>从标准输入中读取输入。</a:t>
            </a:r>
          </a:p>
          <a:p>
            <a:r>
              <a:rPr lang="zh-CN" altLang="zh-CN" dirty="0" smtClean="0"/>
              <a:t>返回值：</a:t>
            </a:r>
          </a:p>
          <a:p>
            <a:r>
              <a:rPr lang="zh-CN" altLang="zh-CN" dirty="0" smtClean="0"/>
              <a:t>成功返回0，失败返回-1。</a:t>
            </a:r>
          </a:p>
          <a:p>
            <a:r>
              <a:rPr lang="zh-CN" altLang="zh-CN" dirty="0" smtClean="0"/>
              <a:t>rm</a:t>
            </a:r>
          </a:p>
          <a:p>
            <a:r>
              <a:rPr lang="zh-CN" altLang="zh-CN" dirty="0" smtClean="0"/>
              <a:t>使用方法：hadoop fs -rm URI [URI …]</a:t>
            </a:r>
          </a:p>
          <a:p>
            <a:r>
              <a:rPr lang="zh-CN" altLang="zh-CN" dirty="0" smtClean="0"/>
              <a:t>删除指定的文件。只删除非空目录和文件。请参考rmr命令了解递归删除。</a:t>
            </a:r>
          </a:p>
          <a:p>
            <a:r>
              <a:rPr lang="zh-CN" altLang="zh-CN" dirty="0" smtClean="0"/>
              <a:t>示例：</a:t>
            </a:r>
          </a:p>
          <a:p>
            <a:r>
              <a:rPr lang="zh-CN" altLang="zh-CN" dirty="0" smtClean="0"/>
              <a:t>hadoop fs -rm hdfs://host:port/file /user/hadoop/emptydir</a:t>
            </a:r>
          </a:p>
          <a:p>
            <a:r>
              <a:rPr lang="zh-CN" altLang="zh-CN" dirty="0" smtClean="0"/>
              <a:t>返回值：</a:t>
            </a:r>
          </a:p>
          <a:p>
            <a:r>
              <a:rPr lang="zh-CN" altLang="zh-CN" dirty="0" smtClean="0"/>
              <a:t>成功返回0，失败返回-1。</a:t>
            </a:r>
          </a:p>
          <a:p>
            <a:r>
              <a:rPr lang="zh-CN" altLang="zh-CN" dirty="0" smtClean="0"/>
              <a:t>rmr</a:t>
            </a:r>
          </a:p>
          <a:p>
            <a:r>
              <a:rPr lang="zh-CN" altLang="zh-CN" dirty="0" smtClean="0"/>
              <a:t>使用方法：hadoop fs -rmr URI [URI …]</a:t>
            </a:r>
          </a:p>
          <a:p>
            <a:r>
              <a:rPr lang="zh-CN" altLang="zh-CN" dirty="0" smtClean="0"/>
              <a:t>delete的递归版本。</a:t>
            </a:r>
          </a:p>
          <a:p>
            <a:r>
              <a:rPr lang="zh-CN" altLang="zh-CN" dirty="0" smtClean="0"/>
              <a:t>示例：</a:t>
            </a:r>
          </a:p>
          <a:p>
            <a:r>
              <a:rPr lang="zh-CN" altLang="zh-CN" dirty="0" smtClean="0"/>
              <a:t>hadoop fs -rmr /user/hadoop/dir</a:t>
            </a:r>
          </a:p>
          <a:p>
            <a:r>
              <a:rPr lang="zh-CN" altLang="zh-CN" dirty="0" smtClean="0"/>
              <a:t>hadoop fs -rmr hdfs://host:port/user/hadoop/dir</a:t>
            </a:r>
          </a:p>
          <a:p>
            <a:r>
              <a:rPr lang="zh-CN" altLang="zh-CN" dirty="0" smtClean="0"/>
              <a:t>返回值：</a:t>
            </a:r>
          </a:p>
          <a:p>
            <a:r>
              <a:rPr lang="zh-CN" altLang="zh-CN" dirty="0" smtClean="0"/>
              <a:t>成功返回0，失败返回-1。</a:t>
            </a:r>
          </a:p>
          <a:p>
            <a:r>
              <a:rPr lang="zh-CN" altLang="zh-CN" dirty="0" smtClean="0"/>
              <a:t>setrep</a:t>
            </a:r>
          </a:p>
          <a:p>
            <a:r>
              <a:rPr lang="zh-CN" altLang="zh-CN" dirty="0" smtClean="0"/>
              <a:t>使用方法：hadoop fs -setrep [-R] &lt;path&gt;</a:t>
            </a:r>
          </a:p>
          <a:p>
            <a:r>
              <a:rPr lang="zh-CN" altLang="zh-CN" dirty="0" smtClean="0"/>
              <a:t>改变一个文件的副本系数。-R选项用于递归改变目录下所有文件的副本系数。</a:t>
            </a:r>
          </a:p>
          <a:p>
            <a:r>
              <a:rPr lang="zh-CN" altLang="zh-CN" dirty="0" smtClean="0"/>
              <a:t>示例：</a:t>
            </a:r>
          </a:p>
          <a:p>
            <a:r>
              <a:rPr lang="zh-CN" altLang="zh-CN" dirty="0" smtClean="0"/>
              <a:t>hadoop fs -setrep -w 3 -R /user/hadoop/dir1</a:t>
            </a:r>
          </a:p>
          <a:p>
            <a:r>
              <a:rPr lang="zh-CN" altLang="zh-CN" dirty="0" smtClean="0"/>
              <a:t>返回值：</a:t>
            </a:r>
          </a:p>
          <a:p>
            <a:r>
              <a:rPr lang="zh-CN" altLang="zh-CN" dirty="0" smtClean="0"/>
              <a:t>成功返回0，失败返回-1。</a:t>
            </a:r>
          </a:p>
          <a:p>
            <a:r>
              <a:rPr lang="zh-CN" altLang="zh-CN" dirty="0" smtClean="0"/>
              <a:t>stat</a:t>
            </a:r>
          </a:p>
          <a:p>
            <a:r>
              <a:rPr lang="zh-CN" altLang="zh-CN" dirty="0" smtClean="0"/>
              <a:t>使用方法：hadoop fs -stat URI [URI …]</a:t>
            </a:r>
          </a:p>
          <a:p>
            <a:r>
              <a:rPr lang="zh-CN" altLang="zh-CN" dirty="0" smtClean="0"/>
              <a:t>返回指定路径的统计信息。</a:t>
            </a:r>
          </a:p>
          <a:p>
            <a:r>
              <a:rPr lang="zh-CN" altLang="zh-CN" dirty="0" smtClean="0"/>
              <a:t>示例：</a:t>
            </a:r>
          </a:p>
          <a:p>
            <a:r>
              <a:rPr lang="zh-CN" altLang="zh-CN" dirty="0" smtClean="0"/>
              <a:t>hadoop fs -stat path</a:t>
            </a:r>
          </a:p>
          <a:p>
            <a:r>
              <a:rPr lang="zh-CN" altLang="zh-CN" dirty="0" smtClean="0"/>
              <a:t>返回值：</a:t>
            </a:r>
          </a:p>
          <a:p>
            <a:r>
              <a:rPr lang="zh-CN" altLang="zh-CN" dirty="0" smtClean="0"/>
              <a:t>成功返回0，失败返回-1。</a:t>
            </a:r>
          </a:p>
          <a:p>
            <a:r>
              <a:rPr lang="zh-CN" altLang="zh-CN" dirty="0" smtClean="0"/>
              <a:t>tail</a:t>
            </a:r>
          </a:p>
          <a:p>
            <a:r>
              <a:rPr lang="zh-CN" altLang="zh-CN" dirty="0" smtClean="0"/>
              <a:t>使用方法：hadoop fs -tail [-f] URI</a:t>
            </a:r>
          </a:p>
          <a:p>
            <a:r>
              <a:rPr lang="zh-CN" altLang="zh-CN" dirty="0" smtClean="0"/>
              <a:t>将文件尾部1K字节的内容输出到stdout。支持-f选项，行为和Unix中一致。</a:t>
            </a:r>
          </a:p>
          <a:p>
            <a:r>
              <a:rPr lang="zh-CN" altLang="zh-CN" dirty="0" smtClean="0"/>
              <a:t>示例：</a:t>
            </a:r>
          </a:p>
          <a:p>
            <a:r>
              <a:rPr lang="zh-CN" altLang="zh-CN" dirty="0" smtClean="0"/>
              <a:t>hadoop fs -tail pathname</a:t>
            </a:r>
          </a:p>
          <a:p>
            <a:r>
              <a:rPr lang="zh-CN" altLang="zh-CN" dirty="0" smtClean="0"/>
              <a:t>返回值：</a:t>
            </a:r>
          </a:p>
          <a:p>
            <a:r>
              <a:rPr lang="zh-CN" altLang="zh-CN" dirty="0" smtClean="0"/>
              <a:t>成功返回0，失败返回-1。</a:t>
            </a:r>
          </a:p>
          <a:p>
            <a:r>
              <a:rPr lang="zh-CN" altLang="zh-CN" dirty="0" smtClean="0"/>
              <a:t>test</a:t>
            </a:r>
          </a:p>
          <a:p>
            <a:r>
              <a:rPr lang="zh-CN" altLang="zh-CN" dirty="0" smtClean="0"/>
              <a:t>使用方法：hadoop fs -test -[ezd] URI</a:t>
            </a:r>
          </a:p>
          <a:p>
            <a:r>
              <a:rPr lang="zh-CN" altLang="zh-CN" dirty="0" smtClean="0"/>
              <a:t>选项：</a:t>
            </a:r>
          </a:p>
          <a:p>
            <a:r>
              <a:rPr lang="zh-CN" altLang="zh-CN" dirty="0" smtClean="0"/>
              <a:t>-e 检查文件是否存在。如果存在则返回0。</a:t>
            </a:r>
          </a:p>
          <a:p>
            <a:r>
              <a:rPr lang="zh-CN" altLang="zh-CN" dirty="0" smtClean="0"/>
              <a:t>-z 检查文件是否是0字节。如果是则返回0。</a:t>
            </a:r>
          </a:p>
          <a:p>
            <a:r>
              <a:rPr lang="zh-CN" altLang="zh-CN" dirty="0" smtClean="0"/>
              <a:t>-d 如果路径是个目录，则返回1，否则返回0。</a:t>
            </a:r>
          </a:p>
          <a:p>
            <a:r>
              <a:rPr lang="zh-CN" altLang="zh-CN" dirty="0" smtClean="0"/>
              <a:t>示例：</a:t>
            </a:r>
          </a:p>
          <a:p>
            <a:r>
              <a:rPr lang="zh-CN" altLang="zh-CN" dirty="0" smtClean="0"/>
              <a:t>hadoop fs -test -e filename</a:t>
            </a:r>
          </a:p>
          <a:p>
            <a:r>
              <a:rPr lang="zh-CN" altLang="zh-CN" dirty="0" smtClean="0"/>
              <a:t>text</a:t>
            </a:r>
          </a:p>
          <a:p>
            <a:r>
              <a:rPr lang="zh-CN" altLang="zh-CN" dirty="0" smtClean="0"/>
              <a:t>使用方法：hadoop fs -text &lt;src&gt;</a:t>
            </a:r>
          </a:p>
          <a:p>
            <a:r>
              <a:rPr lang="zh-CN" altLang="zh-CN" dirty="0" smtClean="0"/>
              <a:t>将源文件输出为文本格式。允许的格式是zip和TextRecordInputStream。</a:t>
            </a:r>
          </a:p>
          <a:p>
            <a:r>
              <a:rPr lang="zh-CN" altLang="zh-CN" dirty="0" smtClean="0"/>
              <a:t>touchz</a:t>
            </a:r>
          </a:p>
          <a:p>
            <a:r>
              <a:rPr lang="zh-CN" altLang="zh-CN" dirty="0" smtClean="0"/>
              <a:t>使用方法：hadoop fs -touchz URI [URI …]</a:t>
            </a:r>
          </a:p>
          <a:p>
            <a:r>
              <a:rPr lang="zh-CN" altLang="zh-CN" dirty="0" smtClean="0"/>
              <a:t>创建一个0字节的空文件。</a:t>
            </a:r>
          </a:p>
          <a:p>
            <a:r>
              <a:rPr lang="zh-CN" altLang="zh-CN" dirty="0" smtClean="0"/>
              <a:t>示例：</a:t>
            </a:r>
          </a:p>
          <a:p>
            <a:r>
              <a:rPr lang="zh-CN" altLang="zh-CN" dirty="0" smtClean="0"/>
              <a:t>hadoop -touchz pathname</a:t>
            </a:r>
            <a:endParaRPr lang="zh-CN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9FAFD-2A89-4D69-A9F0-7B2475F8720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63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912429" y="3947884"/>
            <a:ext cx="5279571" cy="795791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课程标题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67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456" y="72570"/>
            <a:ext cx="7968343" cy="620144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456" y="798286"/>
            <a:ext cx="11992430" cy="517547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4163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456" y="72570"/>
            <a:ext cx="7968343" cy="620144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456" y="798286"/>
            <a:ext cx="11992430" cy="517547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8679543" y="3381829"/>
            <a:ext cx="3251200" cy="2481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0305143" y="3582880"/>
            <a:ext cx="1248229" cy="2481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326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649028" y="3645354"/>
            <a:ext cx="45429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课程标题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1732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912429" y="3922126"/>
            <a:ext cx="5279571" cy="795791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HDFS Shell</a:t>
            </a:r>
            <a:r>
              <a:rPr lang="zh-CN" altLang="en-US" dirty="0" smtClean="0"/>
              <a:t>命令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036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上传文件到</a:t>
            </a:r>
            <a:r>
              <a:rPr lang="en-US" altLang="zh-CN" dirty="0"/>
              <a:t>HDFS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如何通过</a:t>
            </a:r>
            <a:r>
              <a:rPr lang="en-US" altLang="zh-CN" dirty="0"/>
              <a:t>"-put </a:t>
            </a:r>
            <a:r>
              <a:rPr lang="zh-CN" altLang="en-US" dirty="0"/>
              <a:t>文件</a:t>
            </a:r>
            <a:r>
              <a:rPr lang="en-US" altLang="zh-CN" dirty="0"/>
              <a:t>1 </a:t>
            </a:r>
            <a:r>
              <a:rPr lang="zh-CN" altLang="en-US" dirty="0"/>
              <a:t>文件</a:t>
            </a:r>
            <a:r>
              <a:rPr lang="en-US" altLang="zh-CN" dirty="0"/>
              <a:t>2"</a:t>
            </a:r>
            <a:r>
              <a:rPr lang="zh-CN" altLang="en-US" dirty="0"/>
              <a:t>命令将</a:t>
            </a:r>
            <a:r>
              <a:rPr lang="en-US" altLang="zh-CN" dirty="0"/>
              <a:t>"</a:t>
            </a:r>
            <a:r>
              <a:rPr lang="en-US" altLang="zh-CN" dirty="0" err="1"/>
              <a:t>Master.Hadoop</a:t>
            </a:r>
            <a:r>
              <a:rPr lang="en-US" altLang="zh-CN" dirty="0"/>
              <a:t>"</a:t>
            </a:r>
            <a:r>
              <a:rPr lang="zh-CN" altLang="en-US" dirty="0"/>
              <a:t>机器下的</a:t>
            </a:r>
            <a:r>
              <a:rPr lang="en-US" altLang="zh-CN" dirty="0"/>
              <a:t>"/home/</a:t>
            </a:r>
            <a:r>
              <a:rPr lang="en-US" altLang="zh-CN" dirty="0" err="1"/>
              <a:t>hadoop</a:t>
            </a:r>
            <a:r>
              <a:rPr lang="en-US" altLang="zh-CN" dirty="0"/>
              <a:t>"</a:t>
            </a:r>
            <a:r>
              <a:rPr lang="zh-CN" altLang="en-US" dirty="0"/>
              <a:t>目录下的</a:t>
            </a:r>
            <a:r>
              <a:rPr lang="en-US" altLang="zh-CN" dirty="0"/>
              <a:t>file</a:t>
            </a:r>
            <a:r>
              <a:rPr lang="zh-CN" altLang="en-US" dirty="0"/>
              <a:t>文件上传到</a:t>
            </a:r>
            <a:r>
              <a:rPr lang="en-US" altLang="zh-CN" dirty="0"/>
              <a:t>HDFS</a:t>
            </a:r>
            <a:r>
              <a:rPr lang="zh-CN" altLang="en-US" dirty="0"/>
              <a:t>上并重命名为</a:t>
            </a:r>
            <a:r>
              <a:rPr lang="en-US" altLang="zh-CN" dirty="0"/>
              <a:t>test</a:t>
            </a:r>
            <a:r>
              <a:rPr lang="zh-CN" altLang="en-US" dirty="0"/>
              <a:t>： </a:t>
            </a:r>
            <a:r>
              <a:rPr lang="en-US" altLang="zh-CN" dirty="0" err="1"/>
              <a:t>hadoop</a:t>
            </a:r>
            <a:r>
              <a:rPr lang="en-US" altLang="zh-CN" dirty="0"/>
              <a:t> fs –put ~/file test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51" y="2130856"/>
            <a:ext cx="6886575" cy="2095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451" y="2661995"/>
            <a:ext cx="10534650" cy="11620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6" name="右箭头 5"/>
          <p:cNvSpPr/>
          <p:nvPr/>
        </p:nvSpPr>
        <p:spPr>
          <a:xfrm rot="10800000">
            <a:off x="7315710" y="2037590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74552" y="2037590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执行上传命令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14951" y="2089439"/>
            <a:ext cx="6939075" cy="25096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5400000">
            <a:off x="2446659" y="2370903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14950" y="2644920"/>
            <a:ext cx="6939075" cy="25096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 rot="10800000">
            <a:off x="7311898" y="2560656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955242" y="2561127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上传成功后列出目录列表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72823" y="3599341"/>
            <a:ext cx="6939075" cy="25096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 rot="10800000">
            <a:off x="7354025" y="3525393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997369" y="3525864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上传成功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515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通过</a:t>
            </a:r>
            <a:r>
              <a:rPr lang="en-US" altLang="zh-CN" dirty="0" smtClean="0"/>
              <a:t>“-</a:t>
            </a:r>
            <a:r>
              <a:rPr lang="en-US" altLang="zh-CN" dirty="0"/>
              <a:t>get </a:t>
            </a:r>
            <a:r>
              <a:rPr lang="zh-CN" altLang="en-US" dirty="0"/>
              <a:t>文件</a:t>
            </a:r>
            <a:r>
              <a:rPr lang="en-US" altLang="zh-CN" dirty="0"/>
              <a:t>1 </a:t>
            </a:r>
            <a:r>
              <a:rPr lang="zh-CN" altLang="en-US" dirty="0"/>
              <a:t>文件</a:t>
            </a:r>
            <a:r>
              <a:rPr lang="en-US" altLang="zh-CN" dirty="0" smtClean="0"/>
              <a:t>2”</a:t>
            </a:r>
            <a:r>
              <a:rPr lang="zh-CN" altLang="en-US" dirty="0" smtClean="0"/>
              <a:t>命令</a:t>
            </a:r>
            <a:r>
              <a:rPr lang="zh-CN" altLang="en-US" dirty="0"/>
              <a:t>将</a:t>
            </a:r>
            <a:r>
              <a:rPr lang="en-US" altLang="zh-CN" dirty="0"/>
              <a:t>HDFS</a:t>
            </a:r>
            <a:r>
              <a:rPr lang="zh-CN" altLang="en-US" dirty="0"/>
              <a:t>中</a:t>
            </a:r>
            <a:r>
              <a:rPr lang="zh-CN" altLang="en-US" dirty="0" smtClean="0"/>
              <a:t>的</a:t>
            </a:r>
            <a:r>
              <a:rPr lang="en-US" altLang="zh-CN" dirty="0" smtClean="0"/>
              <a:t>“</a:t>
            </a:r>
            <a:r>
              <a:rPr lang="en-US" altLang="zh-CN" dirty="0" err="1" smtClean="0"/>
              <a:t>outputfile</a:t>
            </a:r>
            <a:r>
              <a:rPr lang="en-US" altLang="zh-CN" dirty="0" smtClean="0"/>
              <a:t>”</a:t>
            </a:r>
            <a:r>
              <a:rPr lang="zh-CN" altLang="en-US" dirty="0" smtClean="0"/>
              <a:t>文件</a:t>
            </a:r>
            <a:r>
              <a:rPr lang="zh-CN" altLang="en-US" dirty="0"/>
              <a:t>复制到本地系统并命名</a:t>
            </a:r>
            <a:r>
              <a:rPr lang="zh-CN" altLang="en-US" dirty="0" smtClean="0"/>
              <a:t>为</a:t>
            </a:r>
            <a:r>
              <a:rPr lang="en-US" altLang="zh-CN" dirty="0" smtClean="0"/>
              <a:t>“</a:t>
            </a:r>
            <a:r>
              <a:rPr lang="en-US" altLang="zh-CN" dirty="0" err="1" smtClean="0"/>
              <a:t>getout</a:t>
            </a:r>
            <a:r>
              <a:rPr lang="zh-CN" altLang="en-US" dirty="0" smtClean="0"/>
              <a:t>”：</a:t>
            </a:r>
            <a:endParaRPr lang="en-US" altLang="zh-CN" dirty="0" smtClean="0"/>
          </a:p>
          <a:p>
            <a:r>
              <a:rPr lang="en-US" altLang="zh-CN" dirty="0" err="1"/>
              <a:t>hadoop</a:t>
            </a:r>
            <a:r>
              <a:rPr lang="en-US" altLang="zh-CN" dirty="0"/>
              <a:t> fs </a:t>
            </a:r>
            <a:r>
              <a:rPr lang="en-US" altLang="zh-CN" dirty="0" smtClean="0"/>
              <a:t>-get </a:t>
            </a:r>
            <a:r>
              <a:rPr lang="en-US" altLang="zh-CN" dirty="0" err="1" smtClean="0"/>
              <a:t>outputfile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getout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与</a:t>
            </a:r>
            <a:r>
              <a:rPr lang="en-US" altLang="zh-CN" dirty="0"/>
              <a:t>"-put"</a:t>
            </a:r>
            <a:r>
              <a:rPr lang="zh-CN" altLang="en-US" dirty="0"/>
              <a:t>命令一样，</a:t>
            </a:r>
            <a:r>
              <a:rPr lang="en-US" altLang="zh-CN" dirty="0"/>
              <a:t>"-get"</a:t>
            </a:r>
            <a:r>
              <a:rPr lang="zh-CN" altLang="en-US" dirty="0"/>
              <a:t>操作既可以操作文件，也可以操作目录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11" y="4040138"/>
            <a:ext cx="6772275" cy="381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将</a:t>
            </a:r>
            <a:r>
              <a:rPr lang="en-US" altLang="zh-CN" dirty="0"/>
              <a:t>HDFS</a:t>
            </a:r>
            <a:r>
              <a:rPr lang="zh-CN" altLang="en-US" dirty="0"/>
              <a:t>中文件复制到本地系统中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883" y="2216713"/>
            <a:ext cx="7315200" cy="10382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右箭头 4"/>
          <p:cNvSpPr/>
          <p:nvPr/>
        </p:nvSpPr>
        <p:spPr>
          <a:xfrm rot="10800000">
            <a:off x="7044848" y="2735825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703690" y="2735825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目标文件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99883" y="2797753"/>
            <a:ext cx="6939075" cy="25096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11" y="3583550"/>
            <a:ext cx="7143750" cy="1905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9" name="右箭头 8"/>
          <p:cNvSpPr/>
          <p:nvPr/>
        </p:nvSpPr>
        <p:spPr>
          <a:xfrm rot="10800000">
            <a:off x="7064513" y="3463406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3355" y="3463406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执行命令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19548" y="3525334"/>
            <a:ext cx="6939075" cy="25096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 rot="5400000">
            <a:off x="2274885" y="3789311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flipV="1">
            <a:off x="4349759" y="4222500"/>
            <a:ext cx="659853" cy="245413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 rot="16200000">
            <a:off x="4350264" y="4520539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116686" y="5007811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复制成功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009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删除</a:t>
            </a:r>
            <a:r>
              <a:rPr lang="en-US" altLang="zh-CN" dirty="0" smtClean="0"/>
              <a:t>HDFS</a:t>
            </a:r>
            <a:r>
              <a:rPr lang="zh-CN" altLang="en-US" dirty="0" smtClean="0"/>
              <a:t>上的文档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如何通过</a:t>
            </a:r>
            <a:r>
              <a:rPr lang="en-US" altLang="zh-CN" dirty="0"/>
              <a:t>"-</a:t>
            </a:r>
            <a:r>
              <a:rPr lang="en-US" altLang="zh-CN" dirty="0" err="1" smtClean="0"/>
              <a:t>rm</a:t>
            </a:r>
            <a:r>
              <a:rPr lang="en-US" altLang="zh-CN" dirty="0" smtClean="0"/>
              <a:t> -r </a:t>
            </a:r>
            <a:r>
              <a:rPr lang="zh-CN" altLang="en-US" dirty="0"/>
              <a:t>文件</a:t>
            </a:r>
            <a:r>
              <a:rPr lang="en-US" altLang="zh-CN" dirty="0"/>
              <a:t>"</a:t>
            </a:r>
            <a:r>
              <a:rPr lang="zh-CN" altLang="en-US" dirty="0"/>
              <a:t>命令删除</a:t>
            </a:r>
            <a:r>
              <a:rPr lang="en-US" altLang="zh-CN" dirty="0"/>
              <a:t>HDFS</a:t>
            </a:r>
            <a:r>
              <a:rPr lang="zh-CN" altLang="en-US" dirty="0"/>
              <a:t>下名为</a:t>
            </a:r>
            <a:r>
              <a:rPr lang="en-US" altLang="zh-CN" dirty="0" smtClean="0"/>
              <a:t>"</a:t>
            </a:r>
            <a:r>
              <a:rPr lang="en-US" altLang="zh-CN" dirty="0" err="1" smtClean="0"/>
              <a:t>outputfile</a:t>
            </a:r>
            <a:r>
              <a:rPr lang="en-US" altLang="zh-CN" dirty="0" smtClean="0"/>
              <a:t>"</a:t>
            </a:r>
            <a:r>
              <a:rPr lang="zh-CN" altLang="en-US" dirty="0"/>
              <a:t>的文档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en-US" altLang="zh-CN" dirty="0" err="1"/>
              <a:t>hadoop</a:t>
            </a:r>
            <a:r>
              <a:rPr lang="en-US" altLang="zh-CN" dirty="0"/>
              <a:t> fs 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rm</a:t>
            </a:r>
            <a:r>
              <a:rPr lang="en-US" altLang="zh-CN" dirty="0" smtClean="0"/>
              <a:t> -r </a:t>
            </a:r>
            <a:r>
              <a:rPr lang="en-US" altLang="zh-CN" dirty="0" err="1" smtClean="0"/>
              <a:t>outputfile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570" y="1837556"/>
            <a:ext cx="6438900" cy="10001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570" y="3102117"/>
            <a:ext cx="7639050" cy="685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789" y="4071215"/>
            <a:ext cx="7305675" cy="8096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8" name="右箭头 7"/>
          <p:cNvSpPr/>
          <p:nvPr/>
        </p:nvSpPr>
        <p:spPr>
          <a:xfrm rot="10800000">
            <a:off x="6523049" y="2390049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13571" y="2457800"/>
            <a:ext cx="6134714" cy="21165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101024" y="2406470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待删除文件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86834" y="3066657"/>
            <a:ext cx="6465635" cy="223044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 rot="10800000">
            <a:off x="6834137" y="2985015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412112" y="3001436"/>
            <a:ext cx="33165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删除文件命令，注意执行此命令时并没有提供</a:t>
            </a:r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工具所在的目录，原因是因为我们在环境变量的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PATH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中做出了相关配置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64697" y="3555253"/>
            <a:ext cx="1936051" cy="232664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 rot="10800000">
            <a:off x="2300748" y="3441504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878723" y="3457925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删除文件提示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右箭头 16"/>
          <p:cNvSpPr/>
          <p:nvPr/>
        </p:nvSpPr>
        <p:spPr>
          <a:xfrm rot="5400000">
            <a:off x="5865877" y="3742212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13570" y="4359694"/>
            <a:ext cx="6061167" cy="52114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 rot="10800000">
            <a:off x="6292844" y="4468133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870819" y="4484554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文件已经被成功删除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786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显示</a:t>
            </a:r>
            <a:r>
              <a:rPr lang="en-US" altLang="zh-CN" dirty="0" smtClean="0"/>
              <a:t>HDFS</a:t>
            </a:r>
            <a:r>
              <a:rPr lang="zh-CN" altLang="en-US" dirty="0" smtClean="0"/>
              <a:t>指定文件内容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如何通过</a:t>
            </a:r>
            <a:r>
              <a:rPr lang="en-US" altLang="zh-CN" dirty="0"/>
              <a:t>"-cat </a:t>
            </a:r>
            <a:r>
              <a:rPr lang="zh-CN" altLang="en-US" dirty="0"/>
              <a:t>文件</a:t>
            </a:r>
            <a:r>
              <a:rPr lang="en-US" altLang="zh-CN" dirty="0"/>
              <a:t>"</a:t>
            </a:r>
            <a:r>
              <a:rPr lang="zh-CN" altLang="en-US" dirty="0"/>
              <a:t>命令查看</a:t>
            </a:r>
            <a:r>
              <a:rPr lang="en-US" altLang="zh-CN" dirty="0"/>
              <a:t>HDFS</a:t>
            </a:r>
            <a:r>
              <a:rPr lang="zh-CN" altLang="en-US" dirty="0" smtClean="0"/>
              <a:t>下</a:t>
            </a:r>
            <a:r>
              <a:rPr lang="en-US" altLang="zh-CN" dirty="0" smtClean="0"/>
              <a:t>test</a:t>
            </a:r>
            <a:r>
              <a:rPr lang="zh-CN" altLang="en-US" dirty="0" smtClean="0"/>
              <a:t>文件</a:t>
            </a:r>
            <a:r>
              <a:rPr lang="zh-CN" altLang="en-US" dirty="0"/>
              <a:t>中内容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en-US" altLang="zh-CN" dirty="0" err="1"/>
              <a:t>hadoop</a:t>
            </a:r>
            <a:r>
              <a:rPr lang="en-US" altLang="zh-CN" dirty="0"/>
              <a:t> fs </a:t>
            </a:r>
            <a:r>
              <a:rPr lang="en-US" altLang="zh-CN" dirty="0" smtClean="0"/>
              <a:t>-cat test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15" y="1926201"/>
            <a:ext cx="6915150" cy="7048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右箭头 4"/>
          <p:cNvSpPr/>
          <p:nvPr/>
        </p:nvSpPr>
        <p:spPr>
          <a:xfrm rot="10800000">
            <a:off x="6523049" y="1829613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13571" y="1897364"/>
            <a:ext cx="6134714" cy="21165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101024" y="1846034"/>
            <a:ext cx="33165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查看文件内容，文件名可以完全指定，也可以使用通配符，如果类似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/output/*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则输出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output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中所有的内容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13571" y="2137858"/>
            <a:ext cx="1739694" cy="221884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6200000">
            <a:off x="953997" y="2380180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51052" y="2907642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5306" y="3046363"/>
            <a:ext cx="3924300" cy="16097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12" name="右箭头 11"/>
          <p:cNvSpPr/>
          <p:nvPr/>
        </p:nvSpPr>
        <p:spPr>
          <a:xfrm rot="2700000">
            <a:off x="2143457" y="2656815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2185306" y="3393477"/>
            <a:ext cx="1739694" cy="221884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865316" y="3366230"/>
            <a:ext cx="3316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将文件在可视化编辑器中打开后的结果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07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Shll</a:t>
            </a:r>
            <a:r>
              <a:rPr lang="zh-CN" altLang="en-US" dirty="0" smtClean="0"/>
              <a:t>命令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“</a:t>
            </a:r>
            <a:r>
              <a:rPr lang="en-US" altLang="zh-CN" dirty="0" err="1" smtClean="0"/>
              <a:t>hadoop</a:t>
            </a:r>
            <a:r>
              <a:rPr lang="en-US" altLang="zh-CN" dirty="0" smtClean="0"/>
              <a:t> fs”</a:t>
            </a:r>
            <a:r>
              <a:rPr lang="zh-CN" altLang="en-US" dirty="0" smtClean="0"/>
              <a:t>的</a:t>
            </a:r>
            <a:r>
              <a:rPr lang="zh-CN" altLang="en-US" dirty="0"/>
              <a:t>命令远不止这些</a:t>
            </a:r>
            <a:r>
              <a:rPr lang="zh-CN" altLang="en-US" dirty="0" smtClean="0"/>
              <a:t>，之前介绍</a:t>
            </a:r>
            <a:r>
              <a:rPr lang="zh-CN" altLang="en-US" dirty="0"/>
              <a:t>的命令已可以在</a:t>
            </a:r>
            <a:r>
              <a:rPr lang="en-US" altLang="zh-CN" dirty="0"/>
              <a:t>HDFS</a:t>
            </a:r>
            <a:r>
              <a:rPr lang="zh-CN" altLang="en-US" dirty="0"/>
              <a:t>上完成大多数常规操作。对于其他操作，可以通过</a:t>
            </a:r>
            <a:r>
              <a:rPr lang="en-US" altLang="zh-CN" dirty="0"/>
              <a:t>"-help </a:t>
            </a:r>
            <a:r>
              <a:rPr lang="en-US" altLang="zh-CN" dirty="0" err="1"/>
              <a:t>commandName</a:t>
            </a:r>
            <a:r>
              <a:rPr lang="en-US" altLang="zh-CN" dirty="0"/>
              <a:t>"</a:t>
            </a:r>
            <a:r>
              <a:rPr lang="zh-CN" altLang="en-US" dirty="0"/>
              <a:t>命令所列出的清单来进一步学习与探索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另外也可以通过之前配置的</a:t>
            </a:r>
            <a:r>
              <a:rPr lang="en-US" altLang="zh-CN" dirty="0" smtClean="0"/>
              <a:t>Eclipse</a:t>
            </a:r>
            <a:r>
              <a:rPr lang="zh-CN" altLang="en-US" dirty="0" smtClean="0"/>
              <a:t>插件中对</a:t>
            </a:r>
            <a:r>
              <a:rPr lang="en-US" altLang="zh-CN" dirty="0" smtClean="0"/>
              <a:t>HDFS</a:t>
            </a:r>
            <a:r>
              <a:rPr lang="zh-CN" altLang="en-US" dirty="0" smtClean="0"/>
              <a:t>进行可视化操作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599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HDFS</a:t>
            </a:r>
            <a:r>
              <a:rPr lang="zh-CN" altLang="en-US" dirty="0" smtClean="0"/>
              <a:t>管理命令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报告</a:t>
            </a:r>
            <a:r>
              <a:rPr lang="en-US" altLang="zh-CN" dirty="0" smtClean="0"/>
              <a:t>HDFS</a:t>
            </a:r>
            <a:r>
              <a:rPr lang="zh-CN" altLang="en-US" dirty="0" smtClean="0"/>
              <a:t>的基本使用情况：</a:t>
            </a:r>
            <a:endParaRPr lang="en-US" altLang="zh-CN" dirty="0" smtClean="0"/>
          </a:p>
          <a:p>
            <a:r>
              <a:rPr lang="en-US" altLang="zh-CN" dirty="0" err="1"/>
              <a:t>hdfs</a:t>
            </a:r>
            <a:r>
              <a:rPr lang="en-US" altLang="zh-CN" dirty="0"/>
              <a:t> </a:t>
            </a:r>
            <a:r>
              <a:rPr lang="en-US" altLang="zh-CN" dirty="0" err="1"/>
              <a:t>dfsadmin</a:t>
            </a:r>
            <a:r>
              <a:rPr lang="en-US" altLang="zh-CN" dirty="0"/>
              <a:t> </a:t>
            </a:r>
            <a:r>
              <a:rPr lang="en-US" altLang="zh-CN" dirty="0" smtClean="0"/>
              <a:t>-report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893304"/>
            <a:ext cx="5279924" cy="402814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右箭头 4"/>
          <p:cNvSpPr/>
          <p:nvPr/>
        </p:nvSpPr>
        <p:spPr>
          <a:xfrm rot="10800000">
            <a:off x="5369467" y="1790402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13571" y="1897364"/>
            <a:ext cx="5029166" cy="182159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28309" y="1617858"/>
            <a:ext cx="33165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执行命令，如果没有配置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PATH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环境变量，则在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目录中执行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98750" y="2107228"/>
            <a:ext cx="5029166" cy="3814224"/>
          </a:xfrm>
          <a:prstGeom prst="roundRect">
            <a:avLst>
              <a:gd name="adj" fmla="val 2747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3398811" y="3709337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137266" y="3445713"/>
            <a:ext cx="898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基本使用情况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97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HDFS</a:t>
            </a:r>
            <a:r>
              <a:rPr lang="zh-CN" altLang="en-US" dirty="0" smtClean="0"/>
              <a:t>安全模式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NameNode</a:t>
            </a:r>
            <a:r>
              <a:rPr lang="zh-CN" altLang="en-US" dirty="0"/>
              <a:t>在启动时会自动进入安全模式。安全模式是</a:t>
            </a:r>
            <a:r>
              <a:rPr lang="en-US" altLang="zh-CN" dirty="0" err="1"/>
              <a:t>NameNode</a:t>
            </a:r>
            <a:r>
              <a:rPr lang="zh-CN" altLang="en-US" dirty="0"/>
              <a:t>的一种状态，在这个阶段，文件系统不允许有任何修改。安全模式的目的是在系统启动时检查各个</a:t>
            </a:r>
            <a:r>
              <a:rPr lang="en-US" altLang="zh-CN" dirty="0" err="1"/>
              <a:t>DataNode</a:t>
            </a:r>
            <a:r>
              <a:rPr lang="zh-CN" altLang="en-US" dirty="0"/>
              <a:t>上数据块的有效性，同时根据策略对数据块进行必要的复制或删除，当数据块最小百分比数满足的最小副本数条件时，会自动退出安全模式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也可以使用下面的命令手动进入安全模式：</a:t>
            </a:r>
            <a:endParaRPr lang="en-US" altLang="zh-CN" dirty="0" smtClean="0"/>
          </a:p>
          <a:p>
            <a:r>
              <a:rPr lang="en-US" altLang="zh-CN" dirty="0" err="1"/>
              <a:t>hdfs</a:t>
            </a:r>
            <a:r>
              <a:rPr lang="en-US" altLang="zh-CN" dirty="0"/>
              <a:t> </a:t>
            </a:r>
            <a:r>
              <a:rPr lang="en-US" altLang="zh-CN" dirty="0" err="1"/>
              <a:t>dfsadmin</a:t>
            </a:r>
            <a:r>
              <a:rPr lang="en-US" altLang="zh-CN" dirty="0"/>
              <a:t> -</a:t>
            </a:r>
            <a:r>
              <a:rPr lang="en-US" altLang="zh-CN" dirty="0" err="1"/>
              <a:t>safemode</a:t>
            </a:r>
            <a:r>
              <a:rPr lang="en-US" altLang="zh-CN" dirty="0"/>
              <a:t> enter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22" y="3922150"/>
            <a:ext cx="7753350" cy="4000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右箭头 4"/>
          <p:cNvSpPr/>
          <p:nvPr/>
        </p:nvSpPr>
        <p:spPr>
          <a:xfrm rot="10800000">
            <a:off x="7392957" y="3856011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20022" y="3963806"/>
            <a:ext cx="7094508" cy="180492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37051" y="3876493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进入安全模式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20022" y="4143003"/>
            <a:ext cx="1482520" cy="17919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6200000">
            <a:off x="831861" y="4442618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0022" y="4963316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成功进入安全模式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9171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离开安全模式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可以通过下面的命令退出安全</a:t>
            </a:r>
            <a:r>
              <a:rPr lang="zh-CN" altLang="en-US" dirty="0" smtClean="0"/>
              <a:t>模式：</a:t>
            </a:r>
            <a:endParaRPr lang="en-US" altLang="zh-CN" dirty="0" smtClean="0"/>
          </a:p>
          <a:p>
            <a:r>
              <a:rPr lang="en-US" altLang="zh-CN" dirty="0" err="1"/>
              <a:t>hdfs</a:t>
            </a:r>
            <a:r>
              <a:rPr lang="en-US" altLang="zh-CN" dirty="0"/>
              <a:t> </a:t>
            </a:r>
            <a:r>
              <a:rPr lang="en-US" altLang="zh-CN" dirty="0" err="1"/>
              <a:t>dfsadmin</a:t>
            </a:r>
            <a:r>
              <a:rPr lang="en-US" altLang="zh-CN" dirty="0"/>
              <a:t> -</a:t>
            </a:r>
            <a:r>
              <a:rPr lang="en-US" altLang="zh-CN" dirty="0" err="1"/>
              <a:t>safemode</a:t>
            </a:r>
            <a:r>
              <a:rPr lang="en-US" altLang="zh-CN" dirty="0"/>
              <a:t> leave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883" y="1876424"/>
            <a:ext cx="6572250" cy="3619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6" name="右箭头 5"/>
          <p:cNvSpPr/>
          <p:nvPr/>
        </p:nvSpPr>
        <p:spPr>
          <a:xfrm rot="10800000">
            <a:off x="6992272" y="1791313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20022" y="1869524"/>
            <a:ext cx="6558111" cy="17919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651114" y="1791313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退出安全模式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20022" y="2048721"/>
            <a:ext cx="1482520" cy="17919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6200000">
            <a:off x="831861" y="2348336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20022" y="2869034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成功退出安全模式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049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查看</a:t>
            </a:r>
            <a:r>
              <a:rPr lang="en-US" altLang="zh-CN" dirty="0" smtClean="0"/>
              <a:t>HDFS</a:t>
            </a:r>
            <a:r>
              <a:rPr lang="zh-CN" altLang="en-US" dirty="0" smtClean="0"/>
              <a:t>文件和块信息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与磁盘文件系统相似，</a:t>
            </a:r>
            <a:r>
              <a:rPr lang="en-US" altLang="zh-CN" dirty="0"/>
              <a:t>HDFS</a:t>
            </a:r>
            <a:r>
              <a:rPr lang="zh-CN" altLang="en-US" dirty="0"/>
              <a:t>中</a:t>
            </a:r>
            <a:r>
              <a:rPr lang="en-US" altLang="zh-CN" dirty="0" err="1"/>
              <a:t>fsck</a:t>
            </a:r>
            <a:r>
              <a:rPr lang="zh-CN" altLang="en-US" dirty="0"/>
              <a:t>指令可以显示块信息。例如，执行以下命令将列出文件系统中各个文件由哪些块</a:t>
            </a:r>
            <a:r>
              <a:rPr lang="zh-CN" altLang="en-US" dirty="0" smtClean="0"/>
              <a:t>构成：</a:t>
            </a:r>
            <a:r>
              <a:rPr lang="en-US" altLang="zh-CN" dirty="0" err="1"/>
              <a:t>hdfs</a:t>
            </a:r>
            <a:r>
              <a:rPr lang="en-US" altLang="zh-CN" dirty="0"/>
              <a:t> </a:t>
            </a:r>
            <a:r>
              <a:rPr lang="en-US" altLang="zh-CN" dirty="0" err="1"/>
              <a:t>fsck</a:t>
            </a:r>
            <a:r>
              <a:rPr lang="en-US" altLang="zh-CN" dirty="0"/>
              <a:t> / -files </a:t>
            </a:r>
            <a:r>
              <a:rPr lang="en-US" altLang="zh-CN" dirty="0" smtClean="0"/>
              <a:t>-blocks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19235"/>
          <a:stretch/>
        </p:blipFill>
        <p:spPr>
          <a:xfrm>
            <a:off x="235974" y="1706564"/>
            <a:ext cx="9969910" cy="42672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r="14391"/>
          <a:stretch/>
        </p:blipFill>
        <p:spPr>
          <a:xfrm>
            <a:off x="6079671" y="2093402"/>
            <a:ext cx="5650892" cy="37623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9" name="右箭头 8"/>
          <p:cNvSpPr/>
          <p:nvPr/>
        </p:nvSpPr>
        <p:spPr>
          <a:xfrm rot="10800000">
            <a:off x="6689341" y="1644534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235974" y="1731687"/>
            <a:ext cx="6558111" cy="17919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408488" y="1657909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查看块和文件信息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31145" y="4238877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运行结果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13988" y="5360773"/>
            <a:ext cx="331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运行结果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666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添加节点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可扩展性是</a:t>
            </a:r>
            <a:r>
              <a:rPr lang="en-US" altLang="zh-CN" dirty="0"/>
              <a:t>HDFS</a:t>
            </a:r>
            <a:r>
              <a:rPr lang="zh-CN" altLang="en-US" dirty="0"/>
              <a:t>的一个重要特性，向</a:t>
            </a:r>
            <a:r>
              <a:rPr lang="en-US" altLang="zh-CN" dirty="0"/>
              <a:t>HDFS</a:t>
            </a:r>
            <a:r>
              <a:rPr lang="zh-CN" altLang="en-US" dirty="0"/>
              <a:t>集群中添加节点是很容易实现的。添加一个新的</a:t>
            </a:r>
            <a:r>
              <a:rPr lang="en-US" altLang="zh-CN" dirty="0" err="1"/>
              <a:t>DataNode</a:t>
            </a:r>
            <a:r>
              <a:rPr lang="zh-CN" altLang="en-US" dirty="0"/>
              <a:t>节点，首先在新加节点上安装好</a:t>
            </a:r>
            <a:r>
              <a:rPr lang="en-US" altLang="zh-CN" dirty="0"/>
              <a:t>Hadoop</a:t>
            </a:r>
            <a:r>
              <a:rPr lang="zh-CN" altLang="en-US" dirty="0"/>
              <a:t>，要和</a:t>
            </a:r>
            <a:r>
              <a:rPr lang="en-US" altLang="zh-CN" dirty="0" err="1"/>
              <a:t>NameNode</a:t>
            </a:r>
            <a:r>
              <a:rPr lang="zh-CN" altLang="en-US" dirty="0"/>
              <a:t>使用相同的配置（可以直接从</a:t>
            </a:r>
            <a:r>
              <a:rPr lang="en-US" altLang="zh-CN" dirty="0" err="1"/>
              <a:t>NameNode</a:t>
            </a:r>
            <a:r>
              <a:rPr lang="zh-CN" altLang="en-US" dirty="0"/>
              <a:t>复制），修改</a:t>
            </a:r>
            <a:r>
              <a:rPr lang="en-US" altLang="zh-CN" dirty="0"/>
              <a:t>"/</a:t>
            </a:r>
            <a:r>
              <a:rPr lang="en-US" altLang="zh-CN" dirty="0" err="1"/>
              <a:t>usr</a:t>
            </a:r>
            <a:r>
              <a:rPr lang="en-US" altLang="zh-CN" dirty="0"/>
              <a:t>/</a:t>
            </a:r>
            <a:r>
              <a:rPr lang="en-US" altLang="zh-CN" dirty="0" err="1"/>
              <a:t>hadoop</a:t>
            </a:r>
            <a:r>
              <a:rPr lang="en-US" altLang="zh-CN" dirty="0"/>
              <a:t>/</a:t>
            </a:r>
            <a:r>
              <a:rPr lang="en-US" altLang="zh-CN" dirty="0" err="1"/>
              <a:t>conf</a:t>
            </a:r>
            <a:r>
              <a:rPr lang="en-US" altLang="zh-CN" dirty="0"/>
              <a:t>/master"</a:t>
            </a:r>
            <a:r>
              <a:rPr lang="zh-CN" altLang="en-US" dirty="0"/>
              <a:t>文件，加入</a:t>
            </a:r>
            <a:r>
              <a:rPr lang="en-US" altLang="zh-CN" dirty="0" err="1"/>
              <a:t>NameNode</a:t>
            </a:r>
            <a:r>
              <a:rPr lang="zh-CN" altLang="en-US" dirty="0"/>
              <a:t>主机名。然后在</a:t>
            </a:r>
            <a:r>
              <a:rPr lang="en-US" altLang="zh-CN" dirty="0" err="1"/>
              <a:t>NameNode</a:t>
            </a:r>
            <a:r>
              <a:rPr lang="zh-CN" altLang="en-US" dirty="0"/>
              <a:t>节点上修改</a:t>
            </a:r>
            <a:r>
              <a:rPr lang="en-US" altLang="zh-CN" dirty="0"/>
              <a:t>"/</a:t>
            </a:r>
            <a:r>
              <a:rPr lang="en-US" altLang="zh-CN" dirty="0" err="1"/>
              <a:t>usr</a:t>
            </a:r>
            <a:r>
              <a:rPr lang="en-US" altLang="zh-CN" dirty="0"/>
              <a:t>/</a:t>
            </a:r>
            <a:r>
              <a:rPr lang="en-US" altLang="zh-CN" dirty="0" err="1"/>
              <a:t>hadoop</a:t>
            </a:r>
            <a:r>
              <a:rPr lang="en-US" altLang="zh-CN" dirty="0"/>
              <a:t>/</a:t>
            </a:r>
            <a:r>
              <a:rPr lang="en-US" altLang="zh-CN" dirty="0" err="1"/>
              <a:t>conf</a:t>
            </a:r>
            <a:r>
              <a:rPr lang="en-US" altLang="zh-CN" dirty="0"/>
              <a:t>/slaves"</a:t>
            </a:r>
            <a:r>
              <a:rPr lang="zh-CN" altLang="en-US" dirty="0"/>
              <a:t>文件，加入新节点主机名，再建立到新加点无密码的</a:t>
            </a:r>
            <a:r>
              <a:rPr lang="en-US" altLang="zh-CN" dirty="0"/>
              <a:t>SSH</a:t>
            </a:r>
            <a:r>
              <a:rPr lang="zh-CN" altLang="en-US" dirty="0"/>
              <a:t>连接，运行启动命令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en-US" altLang="zh-CN" dirty="0"/>
              <a:t>start-all.sh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258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HDFS Shell</a:t>
            </a:r>
            <a:r>
              <a:rPr lang="zh-CN" altLang="en-US" dirty="0" smtClean="0"/>
              <a:t>命令功能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通过</a:t>
            </a:r>
            <a:r>
              <a:rPr lang="en-US" altLang="zh-CN" dirty="0" smtClean="0"/>
              <a:t>HDFS Shell</a:t>
            </a:r>
            <a:r>
              <a:rPr lang="zh-CN" altLang="en-US" dirty="0" smtClean="0"/>
              <a:t>命令可以对文件系统进行操作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读取文件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新建目录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移动文件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删除数据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列出目录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上传下载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…</a:t>
            </a:r>
          </a:p>
          <a:p>
            <a:pPr marL="457200" lvl="1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669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负载平衡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HDFS</a:t>
            </a:r>
            <a:r>
              <a:rPr lang="zh-CN" altLang="en-US" dirty="0"/>
              <a:t>的数据在各个</a:t>
            </a:r>
            <a:r>
              <a:rPr lang="en-US" altLang="zh-CN" dirty="0" err="1"/>
              <a:t>DataNode</a:t>
            </a:r>
            <a:r>
              <a:rPr lang="zh-CN" altLang="en-US" dirty="0"/>
              <a:t>中的分布肯能很不均匀，尤其是在</a:t>
            </a:r>
            <a:r>
              <a:rPr lang="en-US" altLang="zh-CN" dirty="0" err="1"/>
              <a:t>DataNode</a:t>
            </a:r>
            <a:r>
              <a:rPr lang="zh-CN" altLang="en-US" dirty="0"/>
              <a:t>节点出现故障或新增</a:t>
            </a:r>
            <a:r>
              <a:rPr lang="en-US" altLang="zh-CN" dirty="0" err="1"/>
              <a:t>DataNode</a:t>
            </a:r>
            <a:r>
              <a:rPr lang="zh-CN" altLang="en-US" dirty="0"/>
              <a:t>节点时。新增数据块时</a:t>
            </a:r>
            <a:r>
              <a:rPr lang="en-US" altLang="zh-CN" dirty="0" err="1"/>
              <a:t>NameNode</a:t>
            </a:r>
            <a:r>
              <a:rPr lang="zh-CN" altLang="en-US" dirty="0"/>
              <a:t>对</a:t>
            </a:r>
            <a:r>
              <a:rPr lang="en-US" altLang="zh-CN" dirty="0" err="1"/>
              <a:t>DataNode</a:t>
            </a:r>
            <a:r>
              <a:rPr lang="zh-CN" altLang="en-US" dirty="0"/>
              <a:t>节点的选择策略也有可能导致数据块分布的不均匀。用户可以使用命令重新平衡</a:t>
            </a:r>
            <a:r>
              <a:rPr lang="en-US" altLang="zh-CN" dirty="0" err="1"/>
              <a:t>DataNode</a:t>
            </a:r>
            <a:r>
              <a:rPr lang="zh-CN" altLang="en-US" dirty="0"/>
              <a:t>上的数据块的分布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en-US" altLang="zh-CN" dirty="0"/>
              <a:t>start-balancer.sh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08125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72" y="2296659"/>
            <a:ext cx="9159228" cy="11287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96112" y="2267631"/>
            <a:ext cx="61540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090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Shell</a:t>
            </a:r>
            <a:r>
              <a:rPr lang="zh-CN" altLang="en-US" dirty="0" smtClean="0"/>
              <a:t>命令简介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命令形式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$HADOOP_HOME/bin/</a:t>
            </a:r>
            <a:r>
              <a:rPr lang="nl-NL" altLang="zh-CN" dirty="0" smtClean="0"/>
              <a:t>hadoop </a:t>
            </a:r>
            <a:r>
              <a:rPr lang="nl-NL" altLang="zh-CN" dirty="0"/>
              <a:t>fs </a:t>
            </a:r>
            <a:r>
              <a:rPr lang="zh-CN" altLang="nl-NL" dirty="0" smtClean="0"/>
              <a:t>和</a:t>
            </a:r>
            <a:r>
              <a:rPr lang="en-US" altLang="zh-CN" dirty="0"/>
              <a:t>$</a:t>
            </a:r>
            <a:r>
              <a:rPr lang="en-US" altLang="zh-CN" dirty="0" smtClean="0"/>
              <a:t>HADOOP_HOME/bin/</a:t>
            </a:r>
            <a:r>
              <a:rPr lang="nl-NL" altLang="zh-CN" dirty="0" smtClean="0"/>
              <a:t>hadoop dfs</a:t>
            </a:r>
          </a:p>
          <a:p>
            <a:pPr lvl="1"/>
            <a:r>
              <a:rPr lang="en-US" altLang="zh-CN" dirty="0"/>
              <a:t>fs</a:t>
            </a:r>
            <a:r>
              <a:rPr lang="zh-CN" altLang="en-US" dirty="0"/>
              <a:t>是个比较抽象的层面，在分布式环境中，</a:t>
            </a:r>
            <a:r>
              <a:rPr lang="en-US" altLang="zh-CN" dirty="0"/>
              <a:t>fs</a:t>
            </a:r>
            <a:r>
              <a:rPr lang="zh-CN" altLang="en-US" dirty="0"/>
              <a:t>就是</a:t>
            </a:r>
            <a:r>
              <a:rPr lang="en-US" altLang="zh-CN" dirty="0" err="1"/>
              <a:t>dfs</a:t>
            </a:r>
            <a:r>
              <a:rPr lang="zh-CN" altLang="en-US" dirty="0"/>
              <a:t>，但在本地环境中，</a:t>
            </a:r>
            <a:r>
              <a:rPr lang="en-US" altLang="zh-CN" dirty="0"/>
              <a:t>fs</a:t>
            </a:r>
            <a:r>
              <a:rPr lang="zh-CN" altLang="en-US" dirty="0"/>
              <a:t>是</a:t>
            </a:r>
            <a:r>
              <a:rPr lang="en-US" altLang="zh-CN" dirty="0"/>
              <a:t>local file system</a:t>
            </a:r>
            <a:r>
              <a:rPr lang="zh-CN" altLang="en-US" dirty="0"/>
              <a:t>，这个时候</a:t>
            </a:r>
            <a:r>
              <a:rPr lang="en-US" altLang="zh-CN" dirty="0" err="1"/>
              <a:t>dfs</a:t>
            </a:r>
            <a:r>
              <a:rPr lang="zh-CN" altLang="en-US" dirty="0"/>
              <a:t>就不能</a:t>
            </a:r>
            <a:r>
              <a:rPr lang="zh-CN" altLang="en-US" dirty="0" smtClean="0"/>
              <a:t>用</a:t>
            </a:r>
            <a:endParaRPr lang="en-US" altLang="zh-CN" dirty="0" smtClean="0"/>
          </a:p>
          <a:p>
            <a:pPr marL="228600" lvl="1">
              <a:spcBef>
                <a:spcPts val="1000"/>
              </a:spcBef>
            </a:pPr>
            <a:r>
              <a:rPr lang="zh-CN" altLang="en-US" sz="2800" dirty="0"/>
              <a:t>所有的</a:t>
            </a:r>
            <a:r>
              <a:rPr lang="en-US" altLang="zh-CN" sz="2800" dirty="0"/>
              <a:t>FS shell</a:t>
            </a:r>
            <a:r>
              <a:rPr lang="zh-CN" altLang="en-US" sz="2800" dirty="0"/>
              <a:t>命令使用</a:t>
            </a:r>
            <a:r>
              <a:rPr lang="en-US" altLang="zh-CN" sz="2800" dirty="0"/>
              <a:t>URI</a:t>
            </a:r>
            <a:r>
              <a:rPr lang="zh-CN" altLang="en-US" sz="2800" dirty="0"/>
              <a:t>路径作为参数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lvl="1"/>
            <a:r>
              <a:rPr lang="zh-CN" altLang="zh-CN" dirty="0"/>
              <a:t>URI格式是scheme://authority/path。HDFS的scheme是hdfs，对本地文件系统，scheme是file。其中scheme和authority参数都是可选的，如果未加指定，就会使用配置中指定的默认scheme</a:t>
            </a:r>
            <a:r>
              <a:rPr lang="zh-CN" altLang="zh-CN" dirty="0" smtClean="0"/>
              <a:t>。例如</a:t>
            </a:r>
            <a:r>
              <a:rPr lang="zh-CN" altLang="zh-CN" dirty="0"/>
              <a:t>：/parent/child可以表示成hdfs://namenode:namenodePort/parent/child，或者更简单的/parent/child（假设配置文件是namenode:namenodePort）</a:t>
            </a:r>
          </a:p>
          <a:p>
            <a:pPr marL="228600" lvl="1">
              <a:spcBef>
                <a:spcPts val="1000"/>
              </a:spcBef>
            </a:pPr>
            <a:r>
              <a:rPr lang="zh-CN" altLang="zh-CN" sz="2800" dirty="0"/>
              <a:t>大多数FS Shell命令的行为和对应的Unix Shell命令类似。</a:t>
            </a:r>
          </a:p>
          <a:p>
            <a:pPr marL="228600" lvl="1">
              <a:spcBef>
                <a:spcPts val="1000"/>
              </a:spcBef>
            </a:pPr>
            <a:endParaRPr lang="en-US" altLang="zh-CN" sz="2800" dirty="0" smtClean="0"/>
          </a:p>
          <a:p>
            <a:pPr marL="228600" lvl="1">
              <a:spcBef>
                <a:spcPts val="1000"/>
              </a:spcBef>
            </a:pPr>
            <a:endParaRPr lang="en-US" altLang="zh-CN" sz="2800" dirty="0"/>
          </a:p>
          <a:p>
            <a:pPr marL="228600" lvl="1">
              <a:spcBef>
                <a:spcPts val="1000"/>
              </a:spcBef>
            </a:pPr>
            <a:endParaRPr lang="en-US" altLang="zh-CN" sz="2800" dirty="0" smtClean="0"/>
          </a:p>
          <a:p>
            <a:pPr marL="228600" lvl="1">
              <a:spcBef>
                <a:spcPts val="1000"/>
              </a:spcBef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9958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HDFS</a:t>
            </a:r>
            <a:r>
              <a:rPr lang="zh-CN" altLang="en-US" dirty="0" smtClean="0"/>
              <a:t>文件权限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针对文件和目录，</a:t>
            </a:r>
            <a:r>
              <a:rPr lang="en-US" altLang="zh-CN" dirty="0"/>
              <a:t>HDFS</a:t>
            </a:r>
            <a:r>
              <a:rPr lang="zh-CN" altLang="en-US" dirty="0"/>
              <a:t>的权限模式与</a:t>
            </a:r>
            <a:r>
              <a:rPr lang="en-US" altLang="zh-CN" dirty="0" smtClean="0"/>
              <a:t>POSIX</a:t>
            </a:r>
            <a:r>
              <a:rPr lang="zh-CN" altLang="en-US" dirty="0"/>
              <a:t>非常相似。一共提供三类权限模式：只读权限（</a:t>
            </a:r>
            <a:r>
              <a:rPr lang="en-US" altLang="zh-CN" dirty="0"/>
              <a:t>r</a:t>
            </a:r>
            <a:r>
              <a:rPr lang="zh-CN" altLang="en-US" dirty="0"/>
              <a:t>）、写入</a:t>
            </a:r>
            <a:r>
              <a:rPr lang="zh-CN" altLang="en-US" dirty="0" smtClean="0"/>
              <a:t>权限和</a:t>
            </a:r>
            <a:r>
              <a:rPr lang="zh-CN" altLang="en-US" dirty="0"/>
              <a:t>可执行权限（</a:t>
            </a:r>
            <a:r>
              <a:rPr lang="en-US" altLang="zh-CN" dirty="0"/>
              <a:t>x</a:t>
            </a:r>
            <a:r>
              <a:rPr lang="zh-CN" altLang="en-US" dirty="0"/>
              <a:t>）。读取文件或列出目录内容时需要只读权限，写入一个文件或是在一个目录上新建</a:t>
            </a:r>
            <a:r>
              <a:rPr lang="zh-CN" altLang="en-US" dirty="0" smtClean="0"/>
              <a:t>及删除文件</a:t>
            </a:r>
            <a:r>
              <a:rPr lang="zh-CN" altLang="en-US" dirty="0"/>
              <a:t>或目录，需要写入</a:t>
            </a:r>
            <a:r>
              <a:rPr lang="zh-CN" altLang="en-US" dirty="0" smtClean="0"/>
              <a:t>权限。对于</a:t>
            </a:r>
            <a:r>
              <a:rPr lang="zh-CN" altLang="en-US" dirty="0"/>
              <a:t>文件而言，可执行权限可以忽略，因为你不能在</a:t>
            </a:r>
            <a:r>
              <a:rPr lang="en-US" altLang="zh-CN" dirty="0"/>
              <a:t>HDFS</a:t>
            </a:r>
            <a:r>
              <a:rPr lang="zh-CN" altLang="en-US" dirty="0"/>
              <a:t>中执行文件（与</a:t>
            </a:r>
            <a:r>
              <a:rPr lang="en-US" altLang="zh-CN" dirty="0" err="1" smtClean="0"/>
              <a:t>POSlX</a:t>
            </a:r>
            <a:r>
              <a:rPr lang="zh-CN" altLang="en-US" dirty="0" smtClean="0"/>
              <a:t>不同</a:t>
            </a:r>
            <a:r>
              <a:rPr lang="zh-CN" altLang="en-US" dirty="0"/>
              <a:t>），但在访问一个目录的子项时需要该权限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每个文件和目录都有所属用户（</a:t>
            </a:r>
            <a:r>
              <a:rPr lang="en-US" altLang="zh-CN" dirty="0"/>
              <a:t>owner</a:t>
            </a:r>
            <a:r>
              <a:rPr lang="zh-CN" altLang="en-US" dirty="0"/>
              <a:t>）、所属组别（</a:t>
            </a:r>
            <a:r>
              <a:rPr lang="en-US" altLang="zh-CN" dirty="0"/>
              <a:t>group</a:t>
            </a:r>
            <a:r>
              <a:rPr lang="zh-CN" altLang="en-US" dirty="0"/>
              <a:t>）及模式（</a:t>
            </a:r>
            <a:r>
              <a:rPr lang="en-US" altLang="zh-CN" dirty="0"/>
              <a:t>mode</a:t>
            </a:r>
            <a:r>
              <a:rPr lang="en-US" altLang="zh-CN" dirty="0" smtClean="0"/>
              <a:t>)</a:t>
            </a:r>
            <a:r>
              <a:rPr lang="zh-CN" altLang="en-US" dirty="0" smtClean="0"/>
              <a:t>。这个</a:t>
            </a:r>
            <a:r>
              <a:rPr lang="zh-CN" altLang="en-US" dirty="0"/>
              <a:t>模式是由所属用户的权限、组内成员的权限及其他用户的权限组成的。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1893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HDFS</a:t>
            </a:r>
            <a:r>
              <a:rPr lang="zh-CN" altLang="en-US" dirty="0" smtClean="0"/>
              <a:t>文件权限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在默认情况下，可以通过正在运行进程的用户名和组名来唯一确定客户端的标识．但由于客户端是远程的，任何用户都可以简单地在远程系统上以其名义新建一</a:t>
            </a:r>
            <a:r>
              <a:rPr lang="zh-CN" altLang="en-US" dirty="0" smtClean="0"/>
              <a:t>个账户来</a:t>
            </a:r>
            <a:r>
              <a:rPr lang="zh-CN" altLang="en-US" dirty="0"/>
              <a:t>进行</a:t>
            </a:r>
            <a:r>
              <a:rPr lang="zh-CN" altLang="en-US" dirty="0" smtClean="0"/>
              <a:t>访问。因此，作为共享文件系统资源和防止数据意外损失的一种机制，权限只能供合作团体中的用户使用，而不能用于在一个不友好的环境中保护资源。注意</a:t>
            </a:r>
            <a:r>
              <a:rPr lang="zh-CN" altLang="en-US" dirty="0"/>
              <a:t>，最新版的</a:t>
            </a:r>
            <a:r>
              <a:rPr lang="en-US" altLang="zh-CN" dirty="0"/>
              <a:t>Hadoop</a:t>
            </a:r>
            <a:r>
              <a:rPr lang="zh-CN" altLang="en-US" dirty="0"/>
              <a:t>已经支持</a:t>
            </a:r>
            <a:r>
              <a:rPr lang="en-US" altLang="zh-CN" dirty="0"/>
              <a:t>Kerberos</a:t>
            </a:r>
            <a:r>
              <a:rPr lang="zh-CN" altLang="en-US" dirty="0"/>
              <a:t>用户认证，该认证去除了这些</a:t>
            </a:r>
            <a:r>
              <a:rPr lang="zh-CN" altLang="en-US" dirty="0" smtClean="0"/>
              <a:t>限制。但是</a:t>
            </a:r>
            <a:r>
              <a:rPr lang="zh-CN" altLang="en-US" dirty="0"/>
              <a:t>，除了上述限制之外，为防止用户或自动工具及程序意外修改</a:t>
            </a:r>
            <a:r>
              <a:rPr lang="zh-CN" altLang="en-US" dirty="0" smtClean="0"/>
              <a:t>或删除文件系统</a:t>
            </a:r>
            <a:r>
              <a:rPr lang="zh-CN" altLang="en-US" dirty="0"/>
              <a:t>的重要部分，启用权限控制还是很重要的（这也</a:t>
            </a:r>
            <a:r>
              <a:rPr lang="zh-CN" altLang="en-US" dirty="0" smtClean="0"/>
              <a:t>是默认的配置：</a:t>
            </a:r>
            <a:r>
              <a:rPr lang="en-US" altLang="zh-CN" dirty="0" err="1" smtClean="0"/>
              <a:t>dfs.permissions</a:t>
            </a:r>
            <a:r>
              <a:rPr lang="zh-CN" altLang="en-US" dirty="0"/>
              <a:t>属性）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4663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HDFS</a:t>
            </a:r>
            <a:r>
              <a:rPr lang="zh-CN" altLang="en-US" dirty="0" smtClean="0"/>
              <a:t>文件权限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如果启用权限检查，就会检查所属用户权限，以确认客户端的用户名与所属用户是否匹配，另外也将检查所属组别权限，以确认该客户端是否是该用户组的成员；若不符</a:t>
            </a:r>
            <a:r>
              <a:rPr lang="zh-CN" altLang="en-US" dirty="0" smtClean="0"/>
              <a:t>，则检查</a:t>
            </a:r>
            <a:r>
              <a:rPr lang="zh-CN" altLang="en-US" dirty="0"/>
              <a:t>其他</a:t>
            </a:r>
            <a:r>
              <a:rPr lang="zh-CN" altLang="en-US" dirty="0" smtClean="0"/>
              <a:t>权限。</a:t>
            </a:r>
            <a:endParaRPr lang="en-US" altLang="zh-CN" dirty="0" smtClean="0"/>
          </a:p>
          <a:p>
            <a:r>
              <a:rPr lang="zh-CN" altLang="en-US" dirty="0"/>
              <a:t>这里有一个超级用户（</a:t>
            </a:r>
            <a:r>
              <a:rPr lang="en-US" altLang="zh-CN" dirty="0"/>
              <a:t>super</a:t>
            </a:r>
            <a:r>
              <a:rPr lang="zh-CN" altLang="en-US" dirty="0"/>
              <a:t>一</a:t>
            </a:r>
            <a:r>
              <a:rPr lang="en-US" altLang="zh-CN" dirty="0"/>
              <a:t>user</a:t>
            </a:r>
            <a:r>
              <a:rPr lang="zh-CN" altLang="en-US" dirty="0"/>
              <a:t>）的概念，超级用户是</a:t>
            </a:r>
            <a:r>
              <a:rPr lang="en-US" altLang="zh-CN" dirty="0" err="1"/>
              <a:t>namenode</a:t>
            </a:r>
            <a:r>
              <a:rPr lang="zh-CN" altLang="en-US" dirty="0"/>
              <a:t>进程的标识．对于超级用户，系统不会执行任何权限</a:t>
            </a:r>
            <a:r>
              <a:rPr lang="zh-CN" altLang="en-US" dirty="0" smtClean="0"/>
              <a:t>检查。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8247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常用</a:t>
            </a:r>
            <a:r>
              <a:rPr lang="en-US" altLang="zh-CN" dirty="0" smtClean="0"/>
              <a:t>Shell</a:t>
            </a:r>
            <a:r>
              <a:rPr lang="zh-CN" altLang="en-US" dirty="0" smtClean="0"/>
              <a:t>命令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36373" y="567665"/>
            <a:ext cx="1061219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			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latin typeface="Impact" panose="020B0806030902050204" pitchFamily="34" charset="0"/>
              </a:rPr>
              <a:t>-</a:t>
            </a:r>
            <a:r>
              <a:rPr lang="en-US" altLang="zh-CN" dirty="0">
                <a:latin typeface="Impact" panose="020B0806030902050204" pitchFamily="34" charset="0"/>
              </a:rPr>
              <a:t>help [</a:t>
            </a:r>
            <a:r>
              <a:rPr lang="en-US" altLang="zh-CN" dirty="0" err="1">
                <a:latin typeface="Impact" panose="020B0806030902050204" pitchFamily="34" charset="0"/>
              </a:rPr>
              <a:t>cmd</a:t>
            </a:r>
            <a:r>
              <a:rPr lang="en-US" altLang="zh-CN" dirty="0">
                <a:latin typeface="Impact" panose="020B0806030902050204" pitchFamily="34" charset="0"/>
              </a:rPr>
              <a:t>]				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显示命令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的帮助信息</a:t>
            </a:r>
          </a:p>
          <a:p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-</a:t>
            </a:r>
            <a:r>
              <a:rPr lang="en-US" altLang="zh-CN" dirty="0" err="1">
                <a:solidFill>
                  <a:srgbClr val="00B050"/>
                </a:solidFill>
                <a:latin typeface="Impact" panose="020B0806030902050204" pitchFamily="34" charset="0"/>
              </a:rPr>
              <a:t>ls</a:t>
            </a:r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(r) &lt;path&gt;				</a:t>
            </a: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显示当前目录下所有文件</a:t>
            </a:r>
          </a:p>
          <a:p>
            <a:r>
              <a:rPr lang="en-US" altLang="zh-CN" dirty="0">
                <a:latin typeface="Impact" panose="020B0806030902050204" pitchFamily="34" charset="0"/>
              </a:rPr>
              <a:t>-du(s) &lt;path&gt;				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显示目录中所有文件大小</a:t>
            </a:r>
          </a:p>
          <a:p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-count[-q] &lt;path&gt;				</a:t>
            </a: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显示目录中文件数量</a:t>
            </a:r>
          </a:p>
          <a:p>
            <a:r>
              <a:rPr lang="en-US" altLang="zh-CN" dirty="0">
                <a:latin typeface="Impact" panose="020B0806030902050204" pitchFamily="34" charset="0"/>
              </a:rPr>
              <a:t>-mv &lt;</a:t>
            </a:r>
            <a:r>
              <a:rPr lang="en-US" altLang="zh-CN" dirty="0" err="1">
                <a:latin typeface="Impact" panose="020B0806030902050204" pitchFamily="34" charset="0"/>
              </a:rPr>
              <a:t>src</a:t>
            </a:r>
            <a:r>
              <a:rPr lang="en-US" altLang="zh-CN" dirty="0">
                <a:latin typeface="Impact" panose="020B0806030902050204" pitchFamily="34" charset="0"/>
              </a:rPr>
              <a:t>&gt; &lt;</a:t>
            </a:r>
            <a:r>
              <a:rPr lang="en-US" altLang="zh-CN" dirty="0" err="1">
                <a:latin typeface="Impact" panose="020B0806030902050204" pitchFamily="34" charset="0"/>
              </a:rPr>
              <a:t>dst</a:t>
            </a:r>
            <a:r>
              <a:rPr lang="en-US" altLang="zh-CN" dirty="0">
                <a:latin typeface="Impact" panose="020B0806030902050204" pitchFamily="34" charset="0"/>
              </a:rPr>
              <a:t>&gt;				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移动多个文件到目标目录</a:t>
            </a:r>
          </a:p>
          <a:p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-</a:t>
            </a:r>
            <a:r>
              <a:rPr lang="en-US" altLang="zh-CN" dirty="0" err="1">
                <a:solidFill>
                  <a:srgbClr val="00B050"/>
                </a:solidFill>
                <a:latin typeface="Impact" panose="020B0806030902050204" pitchFamily="34" charset="0"/>
              </a:rPr>
              <a:t>cp</a:t>
            </a:r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 &lt;</a:t>
            </a:r>
            <a:r>
              <a:rPr lang="en-US" altLang="zh-CN" dirty="0" err="1">
                <a:solidFill>
                  <a:srgbClr val="00B050"/>
                </a:solidFill>
                <a:latin typeface="Impact" panose="020B0806030902050204" pitchFamily="34" charset="0"/>
              </a:rPr>
              <a:t>src</a:t>
            </a:r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&gt; &lt;</a:t>
            </a:r>
            <a:r>
              <a:rPr lang="en-US" altLang="zh-CN" dirty="0" err="1">
                <a:solidFill>
                  <a:srgbClr val="00B050"/>
                </a:solidFill>
                <a:latin typeface="Impact" panose="020B0806030902050204" pitchFamily="34" charset="0"/>
              </a:rPr>
              <a:t>dst</a:t>
            </a:r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&gt;				</a:t>
            </a: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复制多个文件到目标目录</a:t>
            </a:r>
          </a:p>
          <a:p>
            <a:r>
              <a:rPr lang="en-US" altLang="zh-CN" dirty="0">
                <a:latin typeface="Impact" panose="020B0806030902050204" pitchFamily="34" charset="0"/>
              </a:rPr>
              <a:t>-</a:t>
            </a:r>
            <a:r>
              <a:rPr lang="en-US" altLang="zh-CN" dirty="0" err="1">
                <a:latin typeface="Impact" panose="020B0806030902050204" pitchFamily="34" charset="0"/>
              </a:rPr>
              <a:t>rm</a:t>
            </a:r>
            <a:r>
              <a:rPr lang="en-US" altLang="zh-CN" dirty="0">
                <a:latin typeface="Impact" panose="020B0806030902050204" pitchFamily="34" charset="0"/>
              </a:rPr>
              <a:t>(r)					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删除文件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夹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-put &lt;</a:t>
            </a:r>
            <a:r>
              <a:rPr lang="en-US" altLang="zh-CN" dirty="0" err="1">
                <a:solidFill>
                  <a:srgbClr val="00B050"/>
                </a:solidFill>
                <a:latin typeface="Impact" panose="020B0806030902050204" pitchFamily="34" charset="0"/>
              </a:rPr>
              <a:t>localsrc</a:t>
            </a:r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&gt; &lt;</a:t>
            </a:r>
            <a:r>
              <a:rPr lang="en-US" altLang="zh-CN" dirty="0" err="1">
                <a:solidFill>
                  <a:srgbClr val="00B050"/>
                </a:solidFill>
                <a:latin typeface="Impact" panose="020B0806030902050204" pitchFamily="34" charset="0"/>
              </a:rPr>
              <a:t>dst</a:t>
            </a:r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&gt;			</a:t>
            </a: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本地文件复制到</a:t>
            </a:r>
            <a:r>
              <a:rPr lang="en-US" altLang="zh-CN" b="1" dirty="0" err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endParaRPr lang="en-US" altLang="zh-CN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Impact" panose="020B0806030902050204" pitchFamily="34" charset="0"/>
              </a:rPr>
              <a:t>-</a:t>
            </a:r>
            <a:r>
              <a:rPr lang="en-US" altLang="zh-CN" dirty="0" err="1">
                <a:latin typeface="Impact" panose="020B0806030902050204" pitchFamily="34" charset="0"/>
              </a:rPr>
              <a:t>copyFromLocal</a:t>
            </a:r>
            <a:r>
              <a:rPr lang="en-US" altLang="zh-CN" dirty="0">
                <a:latin typeface="Impact" panose="020B0806030902050204" pitchFamily="34" charset="0"/>
              </a:rPr>
              <a:t>				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put</a:t>
            </a:r>
          </a:p>
          <a:p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-</a:t>
            </a:r>
            <a:r>
              <a:rPr lang="en-US" altLang="zh-CN" dirty="0" err="1">
                <a:solidFill>
                  <a:srgbClr val="00B050"/>
                </a:solidFill>
                <a:latin typeface="Impact" panose="020B0806030902050204" pitchFamily="34" charset="0"/>
              </a:rPr>
              <a:t>moveFromLocal</a:t>
            </a:r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				</a:t>
            </a: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从本地文件移动到</a:t>
            </a:r>
            <a:r>
              <a:rPr lang="en-US" altLang="zh-CN" b="1" dirty="0" err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endParaRPr lang="en-US" altLang="zh-CN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Impact" panose="020B0806030902050204" pitchFamily="34" charset="0"/>
              </a:rPr>
              <a:t>-get [-</a:t>
            </a:r>
            <a:r>
              <a:rPr lang="en-US" altLang="zh-CN" dirty="0" err="1">
                <a:latin typeface="Impact" panose="020B0806030902050204" pitchFamily="34" charset="0"/>
              </a:rPr>
              <a:t>ignoreCrc</a:t>
            </a:r>
            <a:r>
              <a:rPr lang="en-US" altLang="zh-CN" dirty="0">
                <a:latin typeface="Impact" panose="020B0806030902050204" pitchFamily="34" charset="0"/>
              </a:rPr>
              <a:t>] &lt;</a:t>
            </a:r>
            <a:r>
              <a:rPr lang="en-US" altLang="zh-CN" dirty="0" err="1">
                <a:latin typeface="Impact" panose="020B0806030902050204" pitchFamily="34" charset="0"/>
              </a:rPr>
              <a:t>src</a:t>
            </a:r>
            <a:r>
              <a:rPr lang="en-US" altLang="zh-CN" dirty="0">
                <a:latin typeface="Impact" panose="020B0806030902050204" pitchFamily="34" charset="0"/>
              </a:rPr>
              <a:t>&gt; &lt;</a:t>
            </a:r>
            <a:r>
              <a:rPr lang="en-US" altLang="zh-CN" dirty="0" err="1">
                <a:latin typeface="Impact" panose="020B0806030902050204" pitchFamily="34" charset="0"/>
              </a:rPr>
              <a:t>localdst</a:t>
            </a:r>
            <a:r>
              <a:rPr lang="en-US" altLang="zh-CN" dirty="0">
                <a:latin typeface="Impact" panose="020B0806030902050204" pitchFamily="34" charset="0"/>
              </a:rPr>
              <a:t>&gt;		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复制文件到本地，可以忽略</a:t>
            </a:r>
            <a:r>
              <a:rPr lang="en-US" altLang="zh-CN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crc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校验</a:t>
            </a:r>
          </a:p>
          <a:p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-</a:t>
            </a:r>
            <a:r>
              <a:rPr lang="en-US" altLang="zh-CN" dirty="0" err="1">
                <a:solidFill>
                  <a:srgbClr val="00B050"/>
                </a:solidFill>
                <a:latin typeface="Impact" panose="020B0806030902050204" pitchFamily="34" charset="0"/>
              </a:rPr>
              <a:t>getmerge</a:t>
            </a:r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 &lt;</a:t>
            </a:r>
            <a:r>
              <a:rPr lang="en-US" altLang="zh-CN" dirty="0" err="1">
                <a:solidFill>
                  <a:srgbClr val="00B050"/>
                </a:solidFill>
                <a:latin typeface="Impact" panose="020B0806030902050204" pitchFamily="34" charset="0"/>
              </a:rPr>
              <a:t>src</a:t>
            </a:r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&gt; &lt;</a:t>
            </a:r>
            <a:r>
              <a:rPr lang="en-US" altLang="zh-CN" dirty="0" err="1">
                <a:solidFill>
                  <a:srgbClr val="00B050"/>
                </a:solidFill>
                <a:latin typeface="Impact" panose="020B0806030902050204" pitchFamily="34" charset="0"/>
              </a:rPr>
              <a:t>localdst</a:t>
            </a:r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&gt;			</a:t>
            </a: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将源目录中的所有文件排序合并到一个文件中</a:t>
            </a:r>
          </a:p>
          <a:p>
            <a:r>
              <a:rPr lang="en-US" altLang="zh-CN" dirty="0">
                <a:latin typeface="Impact" panose="020B0806030902050204" pitchFamily="34" charset="0"/>
              </a:rPr>
              <a:t>-cat &lt;</a:t>
            </a:r>
            <a:r>
              <a:rPr lang="en-US" altLang="zh-CN" dirty="0" err="1">
                <a:latin typeface="Impact" panose="020B0806030902050204" pitchFamily="34" charset="0"/>
              </a:rPr>
              <a:t>src</a:t>
            </a:r>
            <a:r>
              <a:rPr lang="en-US" altLang="zh-CN" dirty="0">
                <a:latin typeface="Impact" panose="020B0806030902050204" pitchFamily="34" charset="0"/>
              </a:rPr>
              <a:t>&gt;				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终端显示文件内容</a:t>
            </a:r>
          </a:p>
          <a:p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-text &lt;</a:t>
            </a:r>
            <a:r>
              <a:rPr lang="en-US" altLang="zh-CN" dirty="0" err="1">
                <a:solidFill>
                  <a:srgbClr val="00B050"/>
                </a:solidFill>
                <a:latin typeface="Impact" panose="020B0806030902050204" pitchFamily="34" charset="0"/>
              </a:rPr>
              <a:t>src</a:t>
            </a:r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&gt;				</a:t>
            </a: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在终端显示文件内容</a:t>
            </a:r>
          </a:p>
          <a:p>
            <a:r>
              <a:rPr lang="en-US" altLang="zh-CN" dirty="0">
                <a:latin typeface="Impact" panose="020B0806030902050204" pitchFamily="34" charset="0"/>
              </a:rPr>
              <a:t>-</a:t>
            </a:r>
            <a:r>
              <a:rPr lang="en-US" altLang="zh-CN" dirty="0" err="1">
                <a:latin typeface="Impact" panose="020B0806030902050204" pitchFamily="34" charset="0"/>
              </a:rPr>
              <a:t>copyToLocal</a:t>
            </a:r>
            <a:r>
              <a:rPr lang="en-US" altLang="zh-CN" dirty="0">
                <a:latin typeface="Impact" panose="020B0806030902050204" pitchFamily="34" charset="0"/>
              </a:rPr>
              <a:t> [-</a:t>
            </a:r>
            <a:r>
              <a:rPr lang="en-US" altLang="zh-CN" dirty="0" err="1">
                <a:latin typeface="Impact" panose="020B0806030902050204" pitchFamily="34" charset="0"/>
              </a:rPr>
              <a:t>ignoreCrc</a:t>
            </a:r>
            <a:r>
              <a:rPr lang="en-US" altLang="zh-CN" dirty="0">
                <a:latin typeface="Impact" panose="020B0806030902050204" pitchFamily="34" charset="0"/>
              </a:rPr>
              <a:t>] &lt;</a:t>
            </a:r>
            <a:r>
              <a:rPr lang="en-US" altLang="zh-CN" dirty="0" err="1">
                <a:latin typeface="Impact" panose="020B0806030902050204" pitchFamily="34" charset="0"/>
              </a:rPr>
              <a:t>src</a:t>
            </a:r>
            <a:r>
              <a:rPr lang="en-US" altLang="zh-CN" dirty="0">
                <a:latin typeface="Impact" panose="020B0806030902050204" pitchFamily="34" charset="0"/>
              </a:rPr>
              <a:t>&gt; &lt;</a:t>
            </a:r>
            <a:r>
              <a:rPr lang="en-US" altLang="zh-CN" dirty="0" err="1">
                <a:latin typeface="Impact" panose="020B0806030902050204" pitchFamily="34" charset="0"/>
              </a:rPr>
              <a:t>localdst</a:t>
            </a:r>
            <a:r>
              <a:rPr lang="en-US" altLang="zh-CN" dirty="0">
                <a:latin typeface="Impact" panose="020B0806030902050204" pitchFamily="34" charset="0"/>
              </a:rPr>
              <a:t>&gt;	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复制到本地</a:t>
            </a:r>
          </a:p>
          <a:p>
            <a:r>
              <a:rPr lang="en-US" altLang="zh-CN" dirty="0">
                <a:latin typeface="Impact" panose="020B0806030902050204" pitchFamily="34" charset="0"/>
              </a:rPr>
              <a:t>-</a:t>
            </a:r>
            <a:r>
              <a:rPr lang="en-US" altLang="zh-CN" dirty="0" err="1">
                <a:solidFill>
                  <a:srgbClr val="00B050"/>
                </a:solidFill>
                <a:latin typeface="Impact" panose="020B0806030902050204" pitchFamily="34" charset="0"/>
              </a:rPr>
              <a:t>moveToLocal</a:t>
            </a:r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 &lt;</a:t>
            </a:r>
            <a:r>
              <a:rPr lang="en-US" altLang="zh-CN" dirty="0" err="1">
                <a:solidFill>
                  <a:srgbClr val="00B050"/>
                </a:solidFill>
                <a:latin typeface="Impact" panose="020B0806030902050204" pitchFamily="34" charset="0"/>
              </a:rPr>
              <a:t>src</a:t>
            </a:r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&gt; &lt;</a:t>
            </a:r>
            <a:r>
              <a:rPr lang="en-US" altLang="zh-CN" dirty="0" err="1">
                <a:solidFill>
                  <a:srgbClr val="00B050"/>
                </a:solidFill>
                <a:latin typeface="Impact" panose="020B0806030902050204" pitchFamily="34" charset="0"/>
              </a:rPr>
              <a:t>localdst</a:t>
            </a:r>
            <a:r>
              <a:rPr lang="en-US" altLang="zh-CN" dirty="0" smtClean="0">
                <a:solidFill>
                  <a:srgbClr val="00B050"/>
                </a:solidFill>
                <a:latin typeface="Impact" panose="020B0806030902050204" pitchFamily="34" charset="0"/>
              </a:rPr>
              <a:t>&gt;		</a:t>
            </a: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移动到本地</a:t>
            </a:r>
            <a:endParaRPr lang="en-US" altLang="zh-CN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Impact" panose="020B0806030902050204" pitchFamily="34" charset="0"/>
              </a:rPr>
              <a:t>-</a:t>
            </a:r>
            <a:r>
              <a:rPr lang="en-US" altLang="zh-CN" dirty="0" err="1">
                <a:latin typeface="Impact" panose="020B0806030902050204" pitchFamily="34" charset="0"/>
              </a:rPr>
              <a:t>mkdir</a:t>
            </a:r>
            <a:r>
              <a:rPr lang="en-US" altLang="zh-CN" dirty="0">
                <a:latin typeface="Impact" panose="020B0806030902050204" pitchFamily="34" charset="0"/>
              </a:rPr>
              <a:t> &lt;path&gt;				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创建文件夹</a:t>
            </a:r>
          </a:p>
          <a:p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-</a:t>
            </a:r>
            <a:r>
              <a:rPr lang="en-US" altLang="zh-CN" dirty="0" err="1">
                <a:solidFill>
                  <a:srgbClr val="00B050"/>
                </a:solidFill>
                <a:latin typeface="Impact" panose="020B0806030902050204" pitchFamily="34" charset="0"/>
              </a:rPr>
              <a:t>touchz</a:t>
            </a:r>
            <a:r>
              <a:rPr lang="en-US" altLang="zh-CN" dirty="0">
                <a:solidFill>
                  <a:srgbClr val="00B050"/>
                </a:solidFill>
                <a:latin typeface="Impact" panose="020B0806030902050204" pitchFamily="34" charset="0"/>
              </a:rPr>
              <a:t> &lt;path&gt;				</a:t>
            </a: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创建一个空文件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223494" y="1020557"/>
            <a:ext cx="0" cy="4993878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236372" y="1033436"/>
            <a:ext cx="868036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767590" y="1031471"/>
            <a:ext cx="0" cy="4993878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707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列出</a:t>
            </a:r>
            <a:r>
              <a:rPr lang="en-US" altLang="zh-CN" dirty="0"/>
              <a:t>HDFS</a:t>
            </a:r>
            <a:r>
              <a:rPr lang="zh-CN" altLang="en-US" dirty="0"/>
              <a:t>文件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hadoop</a:t>
            </a:r>
            <a:r>
              <a:rPr lang="en-US" altLang="zh-CN" dirty="0"/>
              <a:t> fs </a:t>
            </a:r>
            <a:r>
              <a:rPr lang="en-US" altLang="zh-CN" dirty="0" smtClean="0"/>
              <a:t>–</a:t>
            </a:r>
            <a:r>
              <a:rPr lang="en-US" altLang="zh-CN" dirty="0" err="1" smtClean="0"/>
              <a:t>ls</a:t>
            </a:r>
            <a:endParaRPr lang="en-US" altLang="zh-CN" dirty="0" smtClean="0"/>
          </a:p>
          <a:p>
            <a:r>
              <a:rPr lang="zh-CN" altLang="en-US" dirty="0"/>
              <a:t>需要注意：在</a:t>
            </a:r>
            <a:r>
              <a:rPr lang="en-US" altLang="zh-CN" dirty="0"/>
              <a:t>HDFS</a:t>
            </a:r>
            <a:r>
              <a:rPr lang="zh-CN" altLang="en-US" dirty="0"/>
              <a:t>中未带参数的</a:t>
            </a:r>
            <a:r>
              <a:rPr lang="en-US" altLang="zh-CN" dirty="0"/>
              <a:t>"-</a:t>
            </a:r>
            <a:r>
              <a:rPr lang="en-US" altLang="zh-CN" dirty="0" err="1"/>
              <a:t>ls</a:t>
            </a:r>
            <a:r>
              <a:rPr lang="en-US" altLang="zh-CN" dirty="0"/>
              <a:t>"</a:t>
            </a:r>
            <a:r>
              <a:rPr lang="zh-CN" altLang="en-US" dirty="0"/>
              <a:t>命名没有返回任何值，它默认返回</a:t>
            </a:r>
            <a:r>
              <a:rPr lang="en-US" altLang="zh-CN" dirty="0"/>
              <a:t>HDFS</a:t>
            </a:r>
            <a:r>
              <a:rPr lang="zh-CN" altLang="en-US" dirty="0"/>
              <a:t>的</a:t>
            </a:r>
            <a:r>
              <a:rPr lang="en-US" altLang="zh-CN" dirty="0"/>
              <a:t>"home"</a:t>
            </a:r>
            <a:r>
              <a:rPr lang="zh-CN" altLang="en-US" dirty="0"/>
              <a:t>目录下的内容。在</a:t>
            </a:r>
            <a:r>
              <a:rPr lang="en-US" altLang="zh-CN" dirty="0"/>
              <a:t>HDFS</a:t>
            </a:r>
            <a:r>
              <a:rPr lang="zh-CN" altLang="en-US" dirty="0"/>
              <a:t>中，没有当前目录这样一个概念，也没有</a:t>
            </a:r>
            <a:r>
              <a:rPr lang="en-US" altLang="zh-CN" dirty="0"/>
              <a:t>cd</a:t>
            </a:r>
            <a:r>
              <a:rPr lang="zh-CN" altLang="en-US" dirty="0"/>
              <a:t>这个命令。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68" y="2669017"/>
            <a:ext cx="6915150" cy="962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右箭头 4"/>
          <p:cNvSpPr/>
          <p:nvPr/>
        </p:nvSpPr>
        <p:spPr>
          <a:xfrm rot="10800000">
            <a:off x="6140474" y="2531315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799317" y="2563445"/>
            <a:ext cx="2840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en-US" altLang="zh-CN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adoop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fs –</a:t>
            </a:r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22167" y="2653519"/>
            <a:ext cx="5839147" cy="15167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22166" y="3264483"/>
            <a:ext cx="5839147" cy="38205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6100003" y="3285092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758845" y="3317222"/>
            <a:ext cx="4904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目录中的文件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41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列出</a:t>
            </a:r>
            <a:r>
              <a:rPr lang="en-US" altLang="zh-CN" dirty="0"/>
              <a:t>HDFS</a:t>
            </a:r>
            <a:r>
              <a:rPr lang="zh-CN" altLang="en-US" dirty="0"/>
              <a:t>目录下某个文档中的文件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通过</a:t>
            </a:r>
            <a:r>
              <a:rPr lang="en-US" altLang="zh-CN" dirty="0" smtClean="0"/>
              <a:t>“-</a:t>
            </a:r>
            <a:r>
              <a:rPr lang="en-US" altLang="zh-CN" dirty="0" err="1"/>
              <a:t>ls</a:t>
            </a:r>
            <a:r>
              <a:rPr lang="en-US" altLang="zh-CN" dirty="0"/>
              <a:t> </a:t>
            </a:r>
            <a:r>
              <a:rPr lang="zh-CN" altLang="en-US" dirty="0" smtClean="0"/>
              <a:t>文件名</a:t>
            </a:r>
            <a:r>
              <a:rPr lang="en-US" altLang="zh-CN" dirty="0" smtClean="0"/>
              <a:t>”</a:t>
            </a:r>
            <a:r>
              <a:rPr lang="zh-CN" altLang="en-US" dirty="0" smtClean="0"/>
              <a:t>命令</a:t>
            </a:r>
            <a:r>
              <a:rPr lang="zh-CN" altLang="en-US" dirty="0"/>
              <a:t>浏览</a:t>
            </a:r>
            <a:r>
              <a:rPr lang="en-US" altLang="zh-CN" dirty="0"/>
              <a:t>HDFS</a:t>
            </a:r>
            <a:r>
              <a:rPr lang="zh-CN" altLang="en-US" dirty="0"/>
              <a:t>下名</a:t>
            </a:r>
            <a:r>
              <a:rPr lang="zh-CN" altLang="en-US" dirty="0" smtClean="0"/>
              <a:t>为</a:t>
            </a:r>
            <a:r>
              <a:rPr lang="en-US" altLang="zh-CN" dirty="0" smtClean="0"/>
              <a:t>“input”</a:t>
            </a:r>
            <a:r>
              <a:rPr lang="zh-CN" altLang="en-US" dirty="0" smtClean="0"/>
              <a:t>的</a:t>
            </a:r>
            <a:r>
              <a:rPr lang="zh-CN" altLang="en-US" dirty="0"/>
              <a:t>文档中</a:t>
            </a:r>
            <a:r>
              <a:rPr lang="zh-CN" altLang="en-US" dirty="0" smtClean="0"/>
              <a:t>文件：</a:t>
            </a:r>
            <a:r>
              <a:rPr lang="en-US" altLang="zh-CN" dirty="0" err="1" smtClean="0"/>
              <a:t>hadoop</a:t>
            </a:r>
            <a:r>
              <a:rPr lang="en-US" altLang="zh-CN" dirty="0" smtClean="0"/>
              <a:t> </a:t>
            </a:r>
            <a:r>
              <a:rPr lang="en-US" altLang="zh-CN" dirty="0"/>
              <a:t>fs –</a:t>
            </a:r>
            <a:r>
              <a:rPr lang="en-US" altLang="zh-CN" dirty="0" err="1"/>
              <a:t>ls</a:t>
            </a:r>
            <a:r>
              <a:rPr lang="en-US" altLang="zh-CN" dirty="0"/>
              <a:t> input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30" y="1790539"/>
            <a:ext cx="10610850" cy="12001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右箭头 4"/>
          <p:cNvSpPr/>
          <p:nvPr/>
        </p:nvSpPr>
        <p:spPr>
          <a:xfrm rot="10800000">
            <a:off x="7702658" y="1712245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400143" y="1702079"/>
            <a:ext cx="3316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/user/Hadoop/output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文件夹下的目录结构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40524" y="1790539"/>
            <a:ext cx="7462134" cy="224241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240523" y="2437387"/>
            <a:ext cx="8159619" cy="553302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8276689" y="2426704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935531" y="2426704"/>
            <a:ext cx="1465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执行结果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39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2602</TotalTime>
  <Words>3081</Words>
  <Application>Microsoft Office PowerPoint</Application>
  <PresentationFormat>宽屏</PresentationFormat>
  <Paragraphs>268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宋体</vt:lpstr>
      <vt:lpstr>微软雅黑</vt:lpstr>
      <vt:lpstr>Arial</vt:lpstr>
      <vt:lpstr>Calibri</vt:lpstr>
      <vt:lpstr>Impact</vt:lpstr>
      <vt:lpstr>自定义设计方案</vt:lpstr>
      <vt:lpstr>HDFS Shell命令</vt:lpstr>
      <vt:lpstr>HDFS Shell命令功能</vt:lpstr>
      <vt:lpstr>Shell命令简介</vt:lpstr>
      <vt:lpstr>HDFS文件权限</vt:lpstr>
      <vt:lpstr>HDFS文件权限</vt:lpstr>
      <vt:lpstr>HDFS文件权限</vt:lpstr>
      <vt:lpstr>常用Shell命令</vt:lpstr>
      <vt:lpstr>列出HDFS文件</vt:lpstr>
      <vt:lpstr>列出HDFS目录下某个文档中的文件</vt:lpstr>
      <vt:lpstr>上传文件到HDFS</vt:lpstr>
      <vt:lpstr>将HDFS中文件复制到本地系统中 </vt:lpstr>
      <vt:lpstr>删除HDFS上的文档</vt:lpstr>
      <vt:lpstr>显示HDFS指定文件内容</vt:lpstr>
      <vt:lpstr>Shll命令</vt:lpstr>
      <vt:lpstr>HDFS管理命令</vt:lpstr>
      <vt:lpstr>HDFS安全模式</vt:lpstr>
      <vt:lpstr>离开安全模式</vt:lpstr>
      <vt:lpstr>查看HDFS文件和块信息</vt:lpstr>
      <vt:lpstr>添加节点</vt:lpstr>
      <vt:lpstr>负载平衡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Eric</dc:creator>
  <cp:lastModifiedBy>Eric</cp:lastModifiedBy>
  <cp:revision>277</cp:revision>
  <dcterms:created xsi:type="dcterms:W3CDTF">2015-11-03T07:39:43Z</dcterms:created>
  <dcterms:modified xsi:type="dcterms:W3CDTF">2016-06-29T08:21:36Z</dcterms:modified>
</cp:coreProperties>
</file>